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7" r:id="rId3"/>
    <p:sldId id="257"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D0D"/>
    <a:srgbClr val="F6B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978" y="15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A6792E6-0C42-4273-9677-63101ABE2536}" type="datetimeFigureOut">
              <a:rPr lang="en-US" smtClean="0"/>
              <a:pPr/>
              <a:t>11/4/2013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4609E5A-1385-4BF4-8DC3-4560CEF9FF13}"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6792E6-0C42-4273-9677-63101ABE2536}" type="datetimeFigureOut">
              <a:rPr lang="en-US" smtClean="0"/>
              <a:pPr/>
              <a:t>11/4/2013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4609E5A-1385-4BF4-8DC3-4560CEF9FF13}"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6792E6-0C42-4273-9677-63101ABE2536}" type="datetimeFigureOut">
              <a:rPr lang="en-US" smtClean="0"/>
              <a:pPr/>
              <a:t>11/4/2013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4609E5A-1385-4BF4-8DC3-4560CEF9FF13}"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6792E6-0C42-4273-9677-63101ABE2536}" type="datetimeFigureOut">
              <a:rPr lang="en-US" smtClean="0"/>
              <a:pPr/>
              <a:t>11/4/2013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4609E5A-1385-4BF4-8DC3-4560CEF9FF13}"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6792E6-0C42-4273-9677-63101ABE2536}" type="datetimeFigureOut">
              <a:rPr lang="en-US" smtClean="0"/>
              <a:pPr/>
              <a:t>11/4/2013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4609E5A-1385-4BF4-8DC3-4560CEF9FF13}"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A6792E6-0C42-4273-9677-63101ABE2536}" type="datetimeFigureOut">
              <a:rPr lang="en-US" smtClean="0"/>
              <a:pPr/>
              <a:t>11/4/2013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4609E5A-1385-4BF4-8DC3-4560CEF9FF13}"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A6792E6-0C42-4273-9677-63101ABE2536}" type="datetimeFigureOut">
              <a:rPr lang="en-US" smtClean="0"/>
              <a:pPr/>
              <a:t>11/4/2013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4609E5A-1385-4BF4-8DC3-4560CEF9FF13}"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A6792E6-0C42-4273-9677-63101ABE2536}" type="datetimeFigureOut">
              <a:rPr lang="en-US" smtClean="0"/>
              <a:pPr/>
              <a:t>11/4/2013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4609E5A-1385-4BF4-8DC3-4560CEF9FF13}"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6792E6-0C42-4273-9677-63101ABE2536}" type="datetimeFigureOut">
              <a:rPr lang="en-US" smtClean="0"/>
              <a:pPr/>
              <a:t>11/4/2013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4609E5A-1385-4BF4-8DC3-4560CEF9FF13}"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A6792E6-0C42-4273-9677-63101ABE2536}" type="datetimeFigureOut">
              <a:rPr lang="en-US" smtClean="0"/>
              <a:pPr/>
              <a:t>11/4/2013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4609E5A-1385-4BF4-8DC3-4560CEF9FF13}"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A6792E6-0C42-4273-9677-63101ABE2536}" type="datetimeFigureOut">
              <a:rPr lang="en-US" smtClean="0"/>
              <a:pPr/>
              <a:t>11/4/2013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4609E5A-1385-4BF4-8DC3-4560CEF9FF13}"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6792E6-0C42-4273-9677-63101ABE2536}" type="datetimeFigureOut">
              <a:rPr lang="en-US" smtClean="0"/>
              <a:pPr/>
              <a:t>11/4/2013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609E5A-1385-4BF4-8DC3-4560CEF9FF1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gif"/></Relationships>
</file>

<file path=ppt/slides/_rels/slide14.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jpeg"/></Relationships>
</file>

<file path=ppt/slides/_rels/slide36.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FF0D0D"/>
                </a:solidFill>
              </a:rPr>
              <a:t>Eastern Europe</a:t>
            </a:r>
            <a:endParaRPr lang="en-US" dirty="0">
              <a:solidFill>
                <a:srgbClr val="FF0D0D"/>
              </a:solidFill>
            </a:endParaRPr>
          </a:p>
        </p:txBody>
      </p:sp>
      <p:sp>
        <p:nvSpPr>
          <p:cNvPr id="3" name="Subtitle 2"/>
          <p:cNvSpPr>
            <a:spLocks noGrp="1"/>
          </p:cNvSpPr>
          <p:nvPr>
            <p:ph type="subTitle" idx="1"/>
          </p:nvPr>
        </p:nvSpPr>
        <p:spPr/>
        <p:txBody>
          <a:bodyPr/>
          <a:lstStyle/>
          <a:p>
            <a:r>
              <a:rPr lang="en-US" dirty="0" smtClean="0">
                <a:solidFill>
                  <a:schemeClr val="bg1"/>
                </a:solidFill>
              </a:rPr>
              <a:t>Pages 446 - 461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1: Chapter Atlas</a:t>
            </a:r>
            <a:endParaRPr lang="en-US" dirty="0"/>
          </a:p>
        </p:txBody>
      </p:sp>
      <p:sp>
        <p:nvSpPr>
          <p:cNvPr id="3" name="Content Placeholder 2"/>
          <p:cNvSpPr>
            <a:spLocks noGrp="1"/>
          </p:cNvSpPr>
          <p:nvPr>
            <p:ph idx="1"/>
          </p:nvPr>
        </p:nvSpPr>
        <p:spPr>
          <a:xfrm>
            <a:off x="457200" y="1905000"/>
            <a:ext cx="8229600" cy="5257800"/>
          </a:xfrm>
        </p:spPr>
        <p:txBody>
          <a:bodyPr/>
          <a:lstStyle/>
          <a:p>
            <a:r>
              <a:rPr lang="en-US" dirty="0" smtClean="0">
                <a:solidFill>
                  <a:schemeClr val="bg1"/>
                </a:solidFill>
              </a:rPr>
              <a:t>Natural Resources are also affected by physical geography. </a:t>
            </a:r>
          </a:p>
          <a:p>
            <a:r>
              <a:rPr lang="en-US" dirty="0" smtClean="0">
                <a:solidFill>
                  <a:schemeClr val="bg1"/>
                </a:solidFill>
              </a:rPr>
              <a:t>Industry develops near the natural resources. </a:t>
            </a:r>
          </a:p>
          <a:p>
            <a:r>
              <a:rPr lang="en-US" dirty="0" smtClean="0">
                <a:solidFill>
                  <a:schemeClr val="bg1"/>
                </a:solidFill>
              </a:rPr>
              <a:t>Iron Ore and Coal are found in Eastern Europe; however, oil and gas are not abundant. </a:t>
            </a:r>
          </a:p>
          <a:p>
            <a:pPr>
              <a:buNone/>
            </a:pPr>
            <a:endParaRPr lang="en-US"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1: Chapter Atlas</a:t>
            </a:r>
            <a:endParaRPr lang="en-US" dirty="0"/>
          </a:p>
        </p:txBody>
      </p:sp>
      <p:sp>
        <p:nvSpPr>
          <p:cNvPr id="3" name="Content Placeholder 2"/>
          <p:cNvSpPr>
            <a:spLocks noGrp="1"/>
          </p:cNvSpPr>
          <p:nvPr>
            <p:ph idx="1"/>
          </p:nvPr>
        </p:nvSpPr>
        <p:spPr/>
        <p:txBody>
          <a:bodyPr/>
          <a:lstStyle/>
          <a:p>
            <a:r>
              <a:rPr lang="en-US" dirty="0" smtClean="0">
                <a:solidFill>
                  <a:schemeClr val="bg1"/>
                </a:solidFill>
              </a:rPr>
              <a:t>A need for fuel has created some serious issues for this region. </a:t>
            </a:r>
          </a:p>
          <a:p>
            <a:pPr lvl="1"/>
            <a:r>
              <a:rPr lang="en-US" dirty="0" smtClean="0">
                <a:solidFill>
                  <a:schemeClr val="bg1"/>
                </a:solidFill>
              </a:rPr>
              <a:t>Some countries are dependent upon other countries for fuels. </a:t>
            </a:r>
          </a:p>
          <a:p>
            <a:pPr lvl="1"/>
            <a:r>
              <a:rPr lang="en-US" dirty="0" smtClean="0">
                <a:solidFill>
                  <a:schemeClr val="bg1"/>
                </a:solidFill>
              </a:rPr>
              <a:t>Other regions have suffered serious environmental problems related to this problem. </a:t>
            </a:r>
            <a:endParaRPr lang="en-US" dirty="0">
              <a:solidFill>
                <a:schemeClr val="bg1"/>
              </a:solidFill>
            </a:endParaRPr>
          </a:p>
        </p:txBody>
      </p:sp>
      <p:pic>
        <p:nvPicPr>
          <p:cNvPr id="18434" name="Picture 2" descr="http://www.scienceclarified.com/photos/acid-rain-2870.jpg"/>
          <p:cNvPicPr>
            <a:picLocks noChangeAspect="1" noChangeArrowheads="1"/>
          </p:cNvPicPr>
          <p:nvPr/>
        </p:nvPicPr>
        <p:blipFill>
          <a:blip r:embed="rId2" cstate="print"/>
          <a:srcRect/>
          <a:stretch>
            <a:fillRect/>
          </a:stretch>
        </p:blipFill>
        <p:spPr bwMode="auto">
          <a:xfrm>
            <a:off x="5410200" y="4572000"/>
            <a:ext cx="3124200" cy="2075362"/>
          </a:xfrm>
          <a:prstGeom prst="rect">
            <a:avLst/>
          </a:prstGeom>
          <a:noFill/>
        </p:spPr>
      </p:pic>
      <p:pic>
        <p:nvPicPr>
          <p:cNvPr id="18436" name="Picture 4" descr="http://www.sullivan-environmental.com/sky.jpg"/>
          <p:cNvPicPr>
            <a:picLocks noChangeAspect="1" noChangeArrowheads="1"/>
          </p:cNvPicPr>
          <p:nvPr/>
        </p:nvPicPr>
        <p:blipFill>
          <a:blip r:embed="rId3" cstate="print"/>
          <a:srcRect/>
          <a:stretch>
            <a:fillRect/>
          </a:stretch>
        </p:blipFill>
        <p:spPr bwMode="auto">
          <a:xfrm>
            <a:off x="1371600" y="4572000"/>
            <a:ext cx="2578370" cy="21336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8436"/>
                                        </p:tgtEl>
                                        <p:attrNameLst>
                                          <p:attrName>style.visibility</p:attrName>
                                        </p:attrNameLst>
                                      </p:cBhvr>
                                      <p:to>
                                        <p:strVal val="visible"/>
                                      </p:to>
                                    </p:set>
                                    <p:animEffect transition="in" filter="blinds(horizontal)">
                                      <p:cBhvr>
                                        <p:cTn id="13" dur="500"/>
                                        <p:tgtEl>
                                          <p:spTgt spid="18436"/>
                                        </p:tgtEl>
                                      </p:cBhvr>
                                    </p:animEffect>
                                  </p:childTnLst>
                                </p:cTn>
                              </p:par>
                              <p:par>
                                <p:cTn id="14" presetID="3" presetClass="entr" presetSubtype="10" fill="hold" nodeType="withEffect">
                                  <p:stCondLst>
                                    <p:cond delay="0"/>
                                  </p:stCondLst>
                                  <p:childTnLst>
                                    <p:set>
                                      <p:cBhvr>
                                        <p:cTn id="15" dur="1" fill="hold">
                                          <p:stCondLst>
                                            <p:cond delay="0"/>
                                          </p:stCondLst>
                                        </p:cTn>
                                        <p:tgtEl>
                                          <p:spTgt spid="18434"/>
                                        </p:tgtEl>
                                        <p:attrNameLst>
                                          <p:attrName>style.visibility</p:attrName>
                                        </p:attrNameLst>
                                      </p:cBhvr>
                                      <p:to>
                                        <p:strVal val="visible"/>
                                      </p:to>
                                    </p:set>
                                    <p:animEffect transition="in" filter="blinds(horizontal)">
                                      <p:cBhvr>
                                        <p:cTn id="16"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505200" y="304800"/>
            <a:ext cx="1676400" cy="646331"/>
          </a:xfrm>
          <a:prstGeom prst="rect">
            <a:avLst/>
          </a:prstGeom>
          <a:solidFill>
            <a:schemeClr val="bg1"/>
          </a:solidFill>
        </p:spPr>
        <p:txBody>
          <a:bodyPr wrap="square" rtlCol="0">
            <a:spAutoFit/>
          </a:bodyPr>
          <a:lstStyle/>
          <a:p>
            <a:r>
              <a:rPr lang="en-US" dirty="0" smtClean="0">
                <a:solidFill>
                  <a:srgbClr val="FF0D0D"/>
                </a:solidFill>
              </a:rPr>
              <a:t>Acid Rain in Eastern Europe</a:t>
            </a:r>
            <a:endParaRPr lang="en-US" dirty="0">
              <a:solidFill>
                <a:srgbClr val="FF0D0D"/>
              </a:solidFill>
            </a:endParaRPr>
          </a:p>
        </p:txBody>
      </p:sp>
      <p:sp>
        <p:nvSpPr>
          <p:cNvPr id="2" name="Title 1"/>
          <p:cNvSpPr>
            <a:spLocks noGrp="1"/>
          </p:cNvSpPr>
          <p:nvPr>
            <p:ph type="title"/>
          </p:nvPr>
        </p:nvSpPr>
        <p:spPr>
          <a:xfrm>
            <a:off x="0" y="0"/>
            <a:ext cx="3505200" cy="1143000"/>
          </a:xfrm>
        </p:spPr>
        <p:txBody>
          <a:bodyPr>
            <a:normAutofit fontScale="90000"/>
          </a:bodyPr>
          <a:lstStyle/>
          <a:p>
            <a:r>
              <a:rPr lang="en-US" dirty="0" smtClean="0">
                <a:solidFill>
                  <a:srgbClr val="FF0D0D"/>
                </a:solidFill>
              </a:rPr>
              <a:t>Section 1: Chapter Atlas</a:t>
            </a:r>
            <a:endParaRPr lang="en-US" dirty="0"/>
          </a:p>
        </p:txBody>
      </p:sp>
      <p:sp>
        <p:nvSpPr>
          <p:cNvPr id="3" name="Content Placeholder 2"/>
          <p:cNvSpPr>
            <a:spLocks noGrp="1"/>
          </p:cNvSpPr>
          <p:nvPr>
            <p:ph idx="1"/>
          </p:nvPr>
        </p:nvSpPr>
        <p:spPr>
          <a:xfrm>
            <a:off x="533400" y="2667000"/>
            <a:ext cx="8229600" cy="3840163"/>
          </a:xfrm>
        </p:spPr>
        <p:txBody>
          <a:bodyPr>
            <a:normAutofit fontScale="85000" lnSpcReduction="10000"/>
          </a:bodyPr>
          <a:lstStyle/>
          <a:p>
            <a:r>
              <a:rPr lang="en-US" dirty="0" smtClean="0">
                <a:solidFill>
                  <a:schemeClr val="bg1"/>
                </a:solidFill>
              </a:rPr>
              <a:t>Some countries have turned to their coal as a source of fuel. </a:t>
            </a:r>
          </a:p>
          <a:p>
            <a:r>
              <a:rPr lang="en-US" dirty="0">
                <a:solidFill>
                  <a:schemeClr val="bg1"/>
                </a:solidFill>
              </a:rPr>
              <a:t> </a:t>
            </a:r>
            <a:r>
              <a:rPr lang="en-US" dirty="0" smtClean="0">
                <a:solidFill>
                  <a:schemeClr val="bg1"/>
                </a:solidFill>
              </a:rPr>
              <a:t>Burning the coal has polluted the air and caused acid rain. </a:t>
            </a:r>
          </a:p>
          <a:p>
            <a:r>
              <a:rPr lang="en-US" dirty="0" smtClean="0">
                <a:solidFill>
                  <a:schemeClr val="bg1"/>
                </a:solidFill>
              </a:rPr>
              <a:t>The acid rain has destroyed forest in Eastern Europe. </a:t>
            </a:r>
          </a:p>
          <a:p>
            <a:r>
              <a:rPr lang="en-US" dirty="0" smtClean="0">
                <a:solidFill>
                  <a:schemeClr val="bg1"/>
                </a:solidFill>
              </a:rPr>
              <a:t>The EU has made it a requirement for membership that countries put in equipment that makes the coal power plants less harmful to the environment. </a:t>
            </a:r>
            <a:endParaRPr lang="en-US" dirty="0">
              <a:solidFill>
                <a:schemeClr val="bg1"/>
              </a:solidFill>
            </a:endParaRPr>
          </a:p>
        </p:txBody>
      </p:sp>
      <p:pic>
        <p:nvPicPr>
          <p:cNvPr id="17410" name="Picture 2" descr="http://ak.picdn.net/shutterstock/videos/2678690/preview/stock-footage-lake-bled-slovenia-circa-villages-in-eastern-europe-pollute-the-environment-by-burning-wood.jpg"/>
          <p:cNvPicPr>
            <a:picLocks noChangeAspect="1" noChangeArrowheads="1"/>
          </p:cNvPicPr>
          <p:nvPr/>
        </p:nvPicPr>
        <p:blipFill>
          <a:blip r:embed="rId2" cstate="print"/>
          <a:srcRect/>
          <a:stretch>
            <a:fillRect/>
          </a:stretch>
        </p:blipFill>
        <p:spPr bwMode="auto">
          <a:xfrm>
            <a:off x="1981200" y="1143000"/>
            <a:ext cx="2759529" cy="1545337"/>
          </a:xfrm>
          <a:prstGeom prst="rect">
            <a:avLst/>
          </a:prstGeom>
          <a:noFill/>
        </p:spPr>
      </p:pic>
      <p:pic>
        <p:nvPicPr>
          <p:cNvPr id="17412" name="Picture 4" descr="http://wgbis.ces.iisc.ernet.in/energy/HC270799/SOE/soeno97/acidrain/depso2eu.gif"/>
          <p:cNvPicPr>
            <a:picLocks noChangeAspect="1" noChangeArrowheads="1"/>
          </p:cNvPicPr>
          <p:nvPr/>
        </p:nvPicPr>
        <p:blipFill>
          <a:blip r:embed="rId3" cstate="print"/>
          <a:srcRect/>
          <a:stretch>
            <a:fillRect/>
          </a:stretch>
        </p:blipFill>
        <p:spPr bwMode="auto">
          <a:xfrm>
            <a:off x="5086350" y="304800"/>
            <a:ext cx="4057650" cy="2314575"/>
          </a:xfrm>
          <a:prstGeom prst="rect">
            <a:avLst/>
          </a:prstGeom>
          <a:solidFill>
            <a:schemeClr val="bg1"/>
          </a:solid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7410"/>
                                        </p:tgtEl>
                                        <p:attrNameLst>
                                          <p:attrName>style.visibility</p:attrName>
                                        </p:attrNameLst>
                                      </p:cBhvr>
                                      <p:to>
                                        <p:strVal val="visible"/>
                                      </p:to>
                                    </p:set>
                                    <p:animEffect transition="in" filter="blinds(horizontal)">
                                      <p:cBhvr>
                                        <p:cTn id="13" dur="500"/>
                                        <p:tgtEl>
                                          <p:spTgt spid="1741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500"/>
                                        <p:tgtEl>
                                          <p:spTgt spid="3">
                                            <p:txEl>
                                              <p:pRg st="3" end="3"/>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7412"/>
                                        </p:tgtEl>
                                        <p:attrNameLst>
                                          <p:attrName>style.visibility</p:attrName>
                                        </p:attrNameLst>
                                      </p:cBhvr>
                                      <p:to>
                                        <p:strVal val="visible"/>
                                      </p:to>
                                    </p:set>
                                    <p:animEffect transition="in" filter="blinds(horizontal)">
                                      <p:cBhvr>
                                        <p:cTn id="26" dur="500"/>
                                        <p:tgtEl>
                                          <p:spTgt spid="17412"/>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linds(horizontal)">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4" name="Picture 10" descr="http://play-computer-games.net/_images_for_lj/chernobyl/33_chernobyl.jpg"/>
          <p:cNvPicPr>
            <a:picLocks noChangeAspect="1" noChangeArrowheads="1"/>
          </p:cNvPicPr>
          <p:nvPr/>
        </p:nvPicPr>
        <p:blipFill>
          <a:blip r:embed="rId2" cstate="print"/>
          <a:srcRect/>
          <a:stretch>
            <a:fillRect/>
          </a:stretch>
        </p:blipFill>
        <p:spPr bwMode="auto">
          <a:xfrm>
            <a:off x="1828800" y="3581400"/>
            <a:ext cx="2235200" cy="1676400"/>
          </a:xfrm>
          <a:prstGeom prst="rect">
            <a:avLst/>
          </a:prstGeom>
          <a:noFill/>
        </p:spPr>
      </p:pic>
      <p:sp>
        <p:nvSpPr>
          <p:cNvPr id="2" name="Title 1"/>
          <p:cNvSpPr>
            <a:spLocks noGrp="1"/>
          </p:cNvSpPr>
          <p:nvPr>
            <p:ph type="title"/>
          </p:nvPr>
        </p:nvSpPr>
        <p:spPr>
          <a:xfrm>
            <a:off x="457200" y="0"/>
            <a:ext cx="8229600" cy="960438"/>
          </a:xfrm>
        </p:spPr>
        <p:txBody>
          <a:bodyPr/>
          <a:lstStyle/>
          <a:p>
            <a:r>
              <a:rPr lang="en-US" dirty="0" smtClean="0">
                <a:solidFill>
                  <a:srgbClr val="FF0D0D"/>
                </a:solidFill>
              </a:rPr>
              <a:t>Section 1: Chapter Atlas</a:t>
            </a:r>
            <a:endParaRPr lang="en-US" dirty="0"/>
          </a:p>
        </p:txBody>
      </p:sp>
      <p:sp>
        <p:nvSpPr>
          <p:cNvPr id="3" name="Content Placeholder 2"/>
          <p:cNvSpPr>
            <a:spLocks noGrp="1"/>
          </p:cNvSpPr>
          <p:nvPr>
            <p:ph idx="1"/>
          </p:nvPr>
        </p:nvSpPr>
        <p:spPr>
          <a:xfrm>
            <a:off x="3048000" y="838200"/>
            <a:ext cx="6096000" cy="4953000"/>
          </a:xfrm>
        </p:spPr>
        <p:txBody>
          <a:bodyPr>
            <a:normAutofit fontScale="77500" lnSpcReduction="20000"/>
          </a:bodyPr>
          <a:lstStyle/>
          <a:p>
            <a:r>
              <a:rPr lang="en-US" dirty="0" smtClean="0">
                <a:solidFill>
                  <a:schemeClr val="bg1"/>
                </a:solidFill>
              </a:rPr>
              <a:t>Other areas have tried nuclear energy. </a:t>
            </a:r>
          </a:p>
          <a:p>
            <a:r>
              <a:rPr lang="en-US" dirty="0" smtClean="0">
                <a:solidFill>
                  <a:schemeClr val="bg1"/>
                </a:solidFill>
              </a:rPr>
              <a:t>In 1986 an explosion at a Ukraine nuclear power plant was disastrous. The plant was known as Chernobyl. </a:t>
            </a:r>
          </a:p>
          <a:p>
            <a:r>
              <a:rPr lang="en-US" dirty="0" smtClean="0">
                <a:solidFill>
                  <a:schemeClr val="bg1"/>
                </a:solidFill>
              </a:rPr>
              <a:t>Winds spread radioactive materials from the explosion. Many people became sick and died. Farmland was contaminated and became unusable. Towns were abandoned. </a:t>
            </a:r>
          </a:p>
          <a:p>
            <a:pPr lvl="2"/>
            <a:r>
              <a:rPr lang="en-US" dirty="0" smtClean="0">
                <a:solidFill>
                  <a:schemeClr val="bg1"/>
                </a:solidFill>
              </a:rPr>
              <a:t>“A dead city. Homes, schoolrooms playgrounds, and other places are crumbling as wild nature reclaims the land. Pripyat once had some 50,000 residents. Now they are gone, perhaps forever. Only the artifacts of their lives remain behind, rotting to dust. “ </a:t>
            </a:r>
          </a:p>
          <a:p>
            <a:pPr lvl="5"/>
            <a:r>
              <a:rPr lang="en-US" dirty="0" smtClean="0">
                <a:solidFill>
                  <a:schemeClr val="bg1"/>
                </a:solidFill>
              </a:rPr>
              <a:t>Jeffrey Young, Voice of America </a:t>
            </a:r>
          </a:p>
          <a:p>
            <a:pPr lvl="8"/>
            <a:r>
              <a:rPr lang="en-US" dirty="0" smtClean="0">
                <a:solidFill>
                  <a:schemeClr val="bg1"/>
                </a:solidFill>
              </a:rPr>
              <a:t>June 10, 2009</a:t>
            </a:r>
            <a:endParaRPr lang="en-US" dirty="0">
              <a:solidFill>
                <a:schemeClr val="bg1"/>
              </a:solidFill>
            </a:endParaRPr>
          </a:p>
        </p:txBody>
      </p:sp>
      <p:pic>
        <p:nvPicPr>
          <p:cNvPr id="16386" name="Picture 2" descr="http://news.nationalgeographic.com/news/2006/04/images/060425_chernobyl_big.jpg"/>
          <p:cNvPicPr>
            <a:picLocks noChangeAspect="1" noChangeArrowheads="1"/>
          </p:cNvPicPr>
          <p:nvPr/>
        </p:nvPicPr>
        <p:blipFill>
          <a:blip r:embed="rId3" cstate="print"/>
          <a:srcRect l="23378" r="9087" b="2488"/>
          <a:stretch>
            <a:fillRect/>
          </a:stretch>
        </p:blipFill>
        <p:spPr bwMode="auto">
          <a:xfrm>
            <a:off x="2971800" y="4944208"/>
            <a:ext cx="1752600" cy="1685192"/>
          </a:xfrm>
          <a:prstGeom prst="rect">
            <a:avLst/>
          </a:prstGeom>
          <a:noFill/>
        </p:spPr>
      </p:pic>
      <p:pic>
        <p:nvPicPr>
          <p:cNvPr id="16392" name="Picture 8" descr="http://users.owt.com/smsrpm/Chernobyl/Chernobyl4a.GIF"/>
          <p:cNvPicPr>
            <a:picLocks noChangeAspect="1" noChangeArrowheads="1"/>
          </p:cNvPicPr>
          <p:nvPr/>
        </p:nvPicPr>
        <p:blipFill>
          <a:blip r:embed="rId4" cstate="print"/>
          <a:srcRect/>
          <a:stretch>
            <a:fillRect/>
          </a:stretch>
        </p:blipFill>
        <p:spPr bwMode="auto">
          <a:xfrm>
            <a:off x="152400" y="990600"/>
            <a:ext cx="2438400" cy="2291887"/>
          </a:xfrm>
          <a:prstGeom prst="rect">
            <a:avLst/>
          </a:prstGeom>
          <a:noFill/>
        </p:spPr>
      </p:pic>
      <p:pic>
        <p:nvPicPr>
          <p:cNvPr id="16390" name="Picture 6" descr="http://scienceblogs.com/gregladen/wp-content/blogs.dir/472/files/2012/04/i-e2a7f324b13ae36293e04a2119b58d06-chernobyl_hydroceph.jpg"/>
          <p:cNvPicPr>
            <a:picLocks noChangeAspect="1" noChangeArrowheads="1"/>
          </p:cNvPicPr>
          <p:nvPr/>
        </p:nvPicPr>
        <p:blipFill>
          <a:blip r:embed="rId5" cstate="print"/>
          <a:srcRect/>
          <a:stretch>
            <a:fillRect/>
          </a:stretch>
        </p:blipFill>
        <p:spPr bwMode="auto">
          <a:xfrm>
            <a:off x="152400" y="3733800"/>
            <a:ext cx="1608812" cy="25717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6392"/>
                                        </p:tgtEl>
                                        <p:attrNameLst>
                                          <p:attrName>style.visibility</p:attrName>
                                        </p:attrNameLst>
                                      </p:cBhvr>
                                      <p:to>
                                        <p:strVal val="visible"/>
                                      </p:to>
                                    </p:set>
                                    <p:animEffect transition="in" filter="blinds(horizontal)">
                                      <p:cBhvr>
                                        <p:cTn id="15" dur="500"/>
                                        <p:tgtEl>
                                          <p:spTgt spid="1639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500"/>
                                        <p:tgtEl>
                                          <p:spTgt spid="3">
                                            <p:txEl>
                                              <p:pRg st="3" end="3"/>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500"/>
                                        <p:tgtEl>
                                          <p:spTgt spid="3">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linds(horizontal)">
                                      <p:cBhvr>
                                        <p:cTn id="26" dur="500"/>
                                        <p:tgtEl>
                                          <p:spTgt spid="3">
                                            <p:txEl>
                                              <p:pRg st="5" end="5"/>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16390"/>
                                        </p:tgtEl>
                                        <p:attrNameLst>
                                          <p:attrName>style.visibility</p:attrName>
                                        </p:attrNameLst>
                                      </p:cBhvr>
                                      <p:to>
                                        <p:strVal val="visible"/>
                                      </p:to>
                                    </p:set>
                                    <p:animEffect transition="in" filter="blinds(horizontal)">
                                      <p:cBhvr>
                                        <p:cTn id="29" dur="500"/>
                                        <p:tgtEl>
                                          <p:spTgt spid="16390"/>
                                        </p:tgtEl>
                                      </p:cBhvr>
                                    </p:animEffect>
                                  </p:childTnLst>
                                </p:cTn>
                              </p:par>
                              <p:par>
                                <p:cTn id="30" presetID="3" presetClass="entr" presetSubtype="10" fill="hold" nodeType="withEffect">
                                  <p:stCondLst>
                                    <p:cond delay="0"/>
                                  </p:stCondLst>
                                  <p:childTnLst>
                                    <p:set>
                                      <p:cBhvr>
                                        <p:cTn id="31" dur="1" fill="hold">
                                          <p:stCondLst>
                                            <p:cond delay="0"/>
                                          </p:stCondLst>
                                        </p:cTn>
                                        <p:tgtEl>
                                          <p:spTgt spid="16394"/>
                                        </p:tgtEl>
                                        <p:attrNameLst>
                                          <p:attrName>style.visibility</p:attrName>
                                        </p:attrNameLst>
                                      </p:cBhvr>
                                      <p:to>
                                        <p:strVal val="visible"/>
                                      </p:to>
                                    </p:set>
                                    <p:animEffect transition="in" filter="blinds(horizontal)">
                                      <p:cBhvr>
                                        <p:cTn id="32" dur="500"/>
                                        <p:tgtEl>
                                          <p:spTgt spid="16394"/>
                                        </p:tgtEl>
                                      </p:cBhvr>
                                    </p:animEffect>
                                  </p:childTnLst>
                                </p:cTn>
                              </p:par>
                              <p:par>
                                <p:cTn id="33" presetID="3" presetClass="entr" presetSubtype="10" fill="hold" nodeType="withEffect">
                                  <p:stCondLst>
                                    <p:cond delay="0"/>
                                  </p:stCondLst>
                                  <p:childTnLst>
                                    <p:set>
                                      <p:cBhvr>
                                        <p:cTn id="34" dur="1" fill="hold">
                                          <p:stCondLst>
                                            <p:cond delay="0"/>
                                          </p:stCondLst>
                                        </p:cTn>
                                        <p:tgtEl>
                                          <p:spTgt spid="16386"/>
                                        </p:tgtEl>
                                        <p:attrNameLst>
                                          <p:attrName>style.visibility</p:attrName>
                                        </p:attrNameLst>
                                      </p:cBhvr>
                                      <p:to>
                                        <p:strVal val="visible"/>
                                      </p:to>
                                    </p:set>
                                    <p:animEffect transition="in" filter="blinds(horizontal)">
                                      <p:cBhvr>
                                        <p:cTn id="35"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1: Chapter Atlas</a:t>
            </a:r>
            <a:endParaRPr lang="en-US" dirty="0"/>
          </a:p>
        </p:txBody>
      </p:sp>
      <p:sp>
        <p:nvSpPr>
          <p:cNvPr id="3" name="Content Placeholder 2"/>
          <p:cNvSpPr>
            <a:spLocks noGrp="1"/>
          </p:cNvSpPr>
          <p:nvPr>
            <p:ph idx="1"/>
          </p:nvPr>
        </p:nvSpPr>
        <p:spPr>
          <a:xfrm>
            <a:off x="457200" y="1600200"/>
            <a:ext cx="4495800" cy="4525963"/>
          </a:xfrm>
        </p:spPr>
        <p:txBody>
          <a:bodyPr/>
          <a:lstStyle/>
          <a:p>
            <a:r>
              <a:rPr lang="en-US" dirty="0" smtClean="0">
                <a:solidFill>
                  <a:schemeClr val="bg1"/>
                </a:solidFill>
              </a:rPr>
              <a:t>Christianity is the popular religion of this region. </a:t>
            </a:r>
          </a:p>
          <a:p>
            <a:pPr lvl="1"/>
            <a:r>
              <a:rPr lang="en-US" dirty="0" smtClean="0">
                <a:solidFill>
                  <a:schemeClr val="bg1"/>
                </a:solidFill>
              </a:rPr>
              <a:t>The Christian Religion in this region is primarily the Orthodox and Catholic Religions. </a:t>
            </a:r>
          </a:p>
          <a:p>
            <a:r>
              <a:rPr lang="en-US" dirty="0" smtClean="0">
                <a:solidFill>
                  <a:schemeClr val="bg1"/>
                </a:solidFill>
              </a:rPr>
              <a:t>Islam and Judaism are also found here. </a:t>
            </a:r>
          </a:p>
          <a:p>
            <a:endParaRPr lang="en-US" dirty="0" smtClean="0">
              <a:solidFill>
                <a:schemeClr val="bg1"/>
              </a:solidFill>
            </a:endParaRPr>
          </a:p>
        </p:txBody>
      </p:sp>
      <p:pic>
        <p:nvPicPr>
          <p:cNvPr id="15362" name="Picture 2" descr="http://1.bp.blogspot.com/__2Vhj2G5F68/TJUQllWDMOI/AAAAAAAAAHU/JicH2PIoiwc/s1600/blog.gif"/>
          <p:cNvPicPr>
            <a:picLocks noChangeAspect="1" noChangeArrowheads="1"/>
          </p:cNvPicPr>
          <p:nvPr/>
        </p:nvPicPr>
        <p:blipFill>
          <a:blip r:embed="rId2" cstate="print"/>
          <a:srcRect/>
          <a:stretch>
            <a:fillRect/>
          </a:stretch>
        </p:blipFill>
        <p:spPr bwMode="auto">
          <a:xfrm>
            <a:off x="4876800" y="1371600"/>
            <a:ext cx="3962400" cy="3810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5362"/>
                                        </p:tgtEl>
                                        <p:attrNameLst>
                                          <p:attrName>style.visibility</p:attrName>
                                        </p:attrNameLst>
                                      </p:cBhvr>
                                      <p:to>
                                        <p:strVal val="visible"/>
                                      </p:to>
                                    </p:set>
                                    <p:animEffect transition="in" filter="blinds(horizontal)">
                                      <p:cBhvr>
                                        <p:cTn id="20"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90600"/>
            <a:ext cx="3733800" cy="1143000"/>
          </a:xfrm>
        </p:spPr>
        <p:txBody>
          <a:bodyPr>
            <a:normAutofit fontScale="90000"/>
          </a:bodyPr>
          <a:lstStyle/>
          <a:p>
            <a:r>
              <a:rPr lang="en-US" dirty="0" smtClean="0">
                <a:solidFill>
                  <a:srgbClr val="FF0D0D"/>
                </a:solidFill>
              </a:rPr>
              <a:t>Section 1: Chapter Atlas</a:t>
            </a:r>
            <a:endParaRPr lang="en-US" dirty="0"/>
          </a:p>
        </p:txBody>
      </p:sp>
      <p:sp>
        <p:nvSpPr>
          <p:cNvPr id="3" name="Content Placeholder 2"/>
          <p:cNvSpPr>
            <a:spLocks noGrp="1"/>
          </p:cNvSpPr>
          <p:nvPr>
            <p:ph idx="1"/>
          </p:nvPr>
        </p:nvSpPr>
        <p:spPr>
          <a:xfrm>
            <a:off x="457200" y="2819400"/>
            <a:ext cx="8229600" cy="3763963"/>
          </a:xfrm>
        </p:spPr>
        <p:txBody>
          <a:bodyPr>
            <a:normAutofit fontScale="85000" lnSpcReduction="10000"/>
          </a:bodyPr>
          <a:lstStyle/>
          <a:p>
            <a:r>
              <a:rPr lang="en-US" dirty="0" smtClean="0">
                <a:solidFill>
                  <a:schemeClr val="bg1"/>
                </a:solidFill>
              </a:rPr>
              <a:t>Due to the strict rule of the communist government that was in power in this region for so long, many people do not belong to any religion at all. </a:t>
            </a:r>
          </a:p>
          <a:p>
            <a:r>
              <a:rPr lang="en-US" dirty="0" smtClean="0">
                <a:solidFill>
                  <a:schemeClr val="bg1"/>
                </a:solidFill>
              </a:rPr>
              <a:t>Religion was discouraged under the Communist rule. Now that communist governments have fallen there is more religious freedom and more people are again joining religions. </a:t>
            </a:r>
          </a:p>
          <a:p>
            <a:r>
              <a:rPr lang="en-US" dirty="0" smtClean="0">
                <a:solidFill>
                  <a:schemeClr val="bg1"/>
                </a:solidFill>
              </a:rPr>
              <a:t>There is also more freedom in general now that communist rule is no longer in Eastern Europe. </a:t>
            </a:r>
            <a:endParaRPr lang="en-US" dirty="0">
              <a:solidFill>
                <a:schemeClr val="bg1"/>
              </a:solidFill>
            </a:endParaRPr>
          </a:p>
        </p:txBody>
      </p:sp>
      <p:pic>
        <p:nvPicPr>
          <p:cNvPr id="26626" name="Picture 2" descr="https://encrypted-tbn2.gstatic.com/images?q=tbn:ANd9GcTaw-s2BTQPf46lkvLwGat253T6M_4bPPVDRzCALtx5QyDu64QYXA"/>
          <p:cNvPicPr>
            <a:picLocks noChangeAspect="1" noChangeArrowheads="1"/>
          </p:cNvPicPr>
          <p:nvPr/>
        </p:nvPicPr>
        <p:blipFill>
          <a:blip r:embed="rId2" cstate="print"/>
          <a:srcRect/>
          <a:stretch>
            <a:fillRect/>
          </a:stretch>
        </p:blipFill>
        <p:spPr bwMode="auto">
          <a:xfrm>
            <a:off x="5486400" y="457200"/>
            <a:ext cx="2143125" cy="21431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2: Eastern Europe Today</a:t>
            </a:r>
            <a:endParaRPr lang="en-US" dirty="0">
              <a:solidFill>
                <a:srgbClr val="FF0D0D"/>
              </a:solidFill>
            </a:endParaRPr>
          </a:p>
        </p:txBody>
      </p:sp>
      <p:sp>
        <p:nvSpPr>
          <p:cNvPr id="3" name="Content Placeholder 2"/>
          <p:cNvSpPr>
            <a:spLocks noGrp="1"/>
          </p:cNvSpPr>
          <p:nvPr>
            <p:ph idx="1"/>
          </p:nvPr>
        </p:nvSpPr>
        <p:spPr/>
        <p:txBody>
          <a:bodyPr/>
          <a:lstStyle/>
          <a:p>
            <a:r>
              <a:rPr lang="en-US" dirty="0" smtClean="0">
                <a:solidFill>
                  <a:schemeClr val="bg1"/>
                </a:solidFill>
              </a:rPr>
              <a:t>This region was once under communist control. Since the end of communism in this region we have seen each country splinter off and change in different ways. </a:t>
            </a:r>
            <a:endParaRPr lang="en-US" dirty="0">
              <a:solidFill>
                <a:schemeClr val="bg1"/>
              </a:solidFill>
            </a:endParaRPr>
          </a:p>
        </p:txBody>
      </p:sp>
      <p:pic>
        <p:nvPicPr>
          <p:cNvPr id="23554" name="Picture 2" descr="http://cdn.dipity.com/uploads/events/488c4467e338e5e1d649f741d5f5015d_1M.png"/>
          <p:cNvPicPr>
            <a:picLocks noChangeAspect="1" noChangeArrowheads="1"/>
          </p:cNvPicPr>
          <p:nvPr/>
        </p:nvPicPr>
        <p:blipFill>
          <a:blip r:embed="rId2" cstate="print"/>
          <a:srcRect l="16000" r="14667" b="6667"/>
          <a:stretch>
            <a:fillRect/>
          </a:stretch>
        </p:blipFill>
        <p:spPr bwMode="auto">
          <a:xfrm rot="989267">
            <a:off x="6052728" y="3579110"/>
            <a:ext cx="1981200" cy="26670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2: Eastern Europe Today</a:t>
            </a:r>
            <a:endParaRPr lang="en-US" dirty="0"/>
          </a:p>
        </p:txBody>
      </p:sp>
      <p:sp>
        <p:nvSpPr>
          <p:cNvPr id="3" name="Content Placeholder 2"/>
          <p:cNvSpPr>
            <a:spLocks noGrp="1"/>
          </p:cNvSpPr>
          <p:nvPr>
            <p:ph idx="1"/>
          </p:nvPr>
        </p:nvSpPr>
        <p:spPr>
          <a:xfrm>
            <a:off x="457200" y="1600200"/>
            <a:ext cx="8229600" cy="5029200"/>
          </a:xfrm>
        </p:spPr>
        <p:txBody>
          <a:bodyPr>
            <a:normAutofit/>
          </a:bodyPr>
          <a:lstStyle/>
          <a:p>
            <a:r>
              <a:rPr lang="en-US" dirty="0" smtClean="0">
                <a:solidFill>
                  <a:schemeClr val="bg1"/>
                </a:solidFill>
              </a:rPr>
              <a:t>Poland and the Baltic Nations:</a:t>
            </a:r>
          </a:p>
          <a:p>
            <a:pPr lvl="1"/>
            <a:r>
              <a:rPr lang="en-US" dirty="0" smtClean="0">
                <a:solidFill>
                  <a:schemeClr val="bg1"/>
                </a:solidFill>
              </a:rPr>
              <a:t>Poland</a:t>
            </a:r>
          </a:p>
          <a:p>
            <a:pPr lvl="1"/>
            <a:r>
              <a:rPr lang="en-US" dirty="0" smtClean="0">
                <a:solidFill>
                  <a:schemeClr val="bg1"/>
                </a:solidFill>
              </a:rPr>
              <a:t>Lithuania</a:t>
            </a:r>
          </a:p>
          <a:p>
            <a:pPr lvl="1"/>
            <a:r>
              <a:rPr lang="en-US" dirty="0" smtClean="0">
                <a:solidFill>
                  <a:schemeClr val="bg1"/>
                </a:solidFill>
              </a:rPr>
              <a:t>Latvia</a:t>
            </a:r>
          </a:p>
          <a:p>
            <a:pPr lvl="1"/>
            <a:r>
              <a:rPr lang="en-US" dirty="0" smtClean="0">
                <a:solidFill>
                  <a:schemeClr val="bg1"/>
                </a:solidFill>
              </a:rPr>
              <a:t>Estonia</a:t>
            </a:r>
          </a:p>
          <a:p>
            <a:pPr lvl="1"/>
            <a:endParaRPr lang="en-US" dirty="0" smtClean="0">
              <a:solidFill>
                <a:schemeClr val="bg1"/>
              </a:solidFill>
            </a:endParaRPr>
          </a:p>
          <a:p>
            <a:pPr lvl="1"/>
            <a:endParaRPr lang="en-US" dirty="0" smtClean="0">
              <a:solidFill>
                <a:schemeClr val="bg1"/>
              </a:solidFill>
            </a:endParaRPr>
          </a:p>
          <a:p>
            <a:pPr lvl="1"/>
            <a:r>
              <a:rPr lang="en-US" dirty="0" smtClean="0">
                <a:solidFill>
                  <a:schemeClr val="bg1"/>
                </a:solidFill>
              </a:rPr>
              <a:t>Democratic and have the most successful economies of Eastern Europe. </a:t>
            </a:r>
            <a:endParaRPr lang="en-US" dirty="0">
              <a:solidFill>
                <a:schemeClr val="bg1"/>
              </a:solidFill>
            </a:endParaRPr>
          </a:p>
        </p:txBody>
      </p:sp>
      <p:pic>
        <p:nvPicPr>
          <p:cNvPr id="22530" name="Picture 2" descr="http://www.scantours.com/images/Estonia/estonia1.gif"/>
          <p:cNvPicPr>
            <a:picLocks noChangeAspect="1" noChangeArrowheads="1"/>
          </p:cNvPicPr>
          <p:nvPr/>
        </p:nvPicPr>
        <p:blipFill>
          <a:blip r:embed="rId2" cstate="print"/>
          <a:srcRect/>
          <a:stretch>
            <a:fillRect/>
          </a:stretch>
        </p:blipFill>
        <p:spPr bwMode="auto">
          <a:xfrm>
            <a:off x="5257800" y="2133600"/>
            <a:ext cx="3429000" cy="25869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blinds(horizontal)">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800600" cy="1143000"/>
          </a:xfrm>
        </p:spPr>
        <p:txBody>
          <a:bodyPr>
            <a:normAutofit fontScale="90000"/>
          </a:bodyPr>
          <a:lstStyle/>
          <a:p>
            <a:r>
              <a:rPr lang="en-US" dirty="0" smtClean="0">
                <a:solidFill>
                  <a:srgbClr val="FF0D0D"/>
                </a:solidFill>
              </a:rPr>
              <a:t>Section 2: </a:t>
            </a:r>
            <a:br>
              <a:rPr lang="en-US" dirty="0" smtClean="0">
                <a:solidFill>
                  <a:srgbClr val="FF0D0D"/>
                </a:solidFill>
              </a:rPr>
            </a:br>
            <a:r>
              <a:rPr lang="en-US" dirty="0" smtClean="0">
                <a:solidFill>
                  <a:srgbClr val="FF0D0D"/>
                </a:solidFill>
              </a:rPr>
              <a:t>Eastern Europe Today</a:t>
            </a:r>
            <a:endParaRPr lang="en-US" dirty="0"/>
          </a:p>
        </p:txBody>
      </p:sp>
      <p:sp>
        <p:nvSpPr>
          <p:cNvPr id="3" name="Content Placeholder 2"/>
          <p:cNvSpPr>
            <a:spLocks noGrp="1"/>
          </p:cNvSpPr>
          <p:nvPr>
            <p:ph idx="1"/>
          </p:nvPr>
        </p:nvSpPr>
        <p:spPr>
          <a:xfrm>
            <a:off x="457200" y="2362200"/>
            <a:ext cx="8534400" cy="4267200"/>
          </a:xfrm>
        </p:spPr>
        <p:txBody>
          <a:bodyPr>
            <a:normAutofit fontScale="92500" lnSpcReduction="10000"/>
          </a:bodyPr>
          <a:lstStyle/>
          <a:p>
            <a:r>
              <a:rPr lang="en-US" dirty="0" smtClean="0">
                <a:solidFill>
                  <a:schemeClr val="bg1"/>
                </a:solidFill>
              </a:rPr>
              <a:t>Poland:</a:t>
            </a:r>
          </a:p>
          <a:p>
            <a:pPr lvl="1"/>
            <a:r>
              <a:rPr lang="en-US" dirty="0" smtClean="0">
                <a:solidFill>
                  <a:schemeClr val="bg1"/>
                </a:solidFill>
              </a:rPr>
              <a:t>First nation in Eastern Europe to become democratic after the fall of the Soviet Union (Russia) and communism. </a:t>
            </a:r>
          </a:p>
          <a:p>
            <a:pPr lvl="1"/>
            <a:r>
              <a:rPr lang="en-US" dirty="0" smtClean="0">
                <a:solidFill>
                  <a:schemeClr val="bg1"/>
                </a:solidFill>
              </a:rPr>
              <a:t>Challenged to create a market economy. </a:t>
            </a:r>
          </a:p>
          <a:p>
            <a:pPr lvl="1"/>
            <a:r>
              <a:rPr lang="en-US" dirty="0" smtClean="0">
                <a:solidFill>
                  <a:schemeClr val="bg1"/>
                </a:solidFill>
              </a:rPr>
              <a:t>Under the Communist rule everything in the economy was run by the government. After the fall of communism entrepreneurs were encouraged to open their own businesses. </a:t>
            </a:r>
          </a:p>
          <a:p>
            <a:pPr lvl="1"/>
            <a:r>
              <a:rPr lang="en-US" dirty="0" smtClean="0">
                <a:solidFill>
                  <a:schemeClr val="bg1"/>
                </a:solidFill>
              </a:rPr>
              <a:t>After a slow start, Poland’s economy started to grow. </a:t>
            </a:r>
            <a:endParaRPr lang="en-US" dirty="0">
              <a:solidFill>
                <a:schemeClr val="bg1"/>
              </a:solidFill>
            </a:endParaRPr>
          </a:p>
        </p:txBody>
      </p:sp>
      <p:pic>
        <p:nvPicPr>
          <p:cNvPr id="21506" name="Picture 2" descr="http://en.poland.gov.pl/gallery/image/Poland-GreenIceland2.jpg"/>
          <p:cNvPicPr>
            <a:picLocks noChangeAspect="1" noChangeArrowheads="1"/>
          </p:cNvPicPr>
          <p:nvPr/>
        </p:nvPicPr>
        <p:blipFill>
          <a:blip r:embed="rId2" cstate="print"/>
          <a:srcRect/>
          <a:stretch>
            <a:fillRect/>
          </a:stretch>
        </p:blipFill>
        <p:spPr bwMode="auto">
          <a:xfrm>
            <a:off x="5334000" y="304800"/>
            <a:ext cx="3376112" cy="2362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2: Eastern Europe Today</a:t>
            </a:r>
            <a:endParaRPr lang="en-US" dirty="0"/>
          </a:p>
        </p:txBody>
      </p:sp>
      <p:sp>
        <p:nvSpPr>
          <p:cNvPr id="3" name="Content Placeholder 2"/>
          <p:cNvSpPr>
            <a:spLocks noGrp="1"/>
          </p:cNvSpPr>
          <p:nvPr>
            <p:ph idx="1"/>
          </p:nvPr>
        </p:nvSpPr>
        <p:spPr/>
        <p:txBody>
          <a:bodyPr/>
          <a:lstStyle/>
          <a:p>
            <a:pPr lvl="1"/>
            <a:r>
              <a:rPr lang="en-US" dirty="0" smtClean="0">
                <a:solidFill>
                  <a:schemeClr val="bg1"/>
                </a:solidFill>
              </a:rPr>
              <a:t>Lithuania, Latvia, and Estonia were all republics of the Soviet Union. After the fall of the Soviet Union they became democracies and moved to a market economy. </a:t>
            </a:r>
          </a:p>
          <a:p>
            <a:endParaRPr lang="en-US" dirty="0">
              <a:solidFill>
                <a:schemeClr val="bg1"/>
              </a:solidFill>
            </a:endParaRPr>
          </a:p>
        </p:txBody>
      </p:sp>
      <p:pic>
        <p:nvPicPr>
          <p:cNvPr id="20484" name="Picture 4" descr="http://1.bp.blogspot.com/-i7hNZW1GCfo/TZKlokyvNeI/AAAAAAAAA8Y/959DXpVRxsg/s1600/soviet_union_map_3.jpg"/>
          <p:cNvPicPr>
            <a:picLocks noChangeAspect="1" noChangeArrowheads="1"/>
          </p:cNvPicPr>
          <p:nvPr/>
        </p:nvPicPr>
        <p:blipFill>
          <a:blip r:embed="rId2" cstate="print"/>
          <a:srcRect/>
          <a:stretch>
            <a:fillRect/>
          </a:stretch>
        </p:blipFill>
        <p:spPr bwMode="auto">
          <a:xfrm>
            <a:off x="1905000" y="3505200"/>
            <a:ext cx="5105400" cy="3154557"/>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Vocabulary</a:t>
            </a:r>
            <a:endParaRPr lang="en-US" dirty="0">
              <a:solidFill>
                <a:srgbClr val="FF0D0D"/>
              </a:solidFill>
            </a:endParaRPr>
          </a:p>
        </p:txBody>
      </p:sp>
      <p:sp>
        <p:nvSpPr>
          <p:cNvPr id="3" name="Content Placeholder 2"/>
          <p:cNvSpPr>
            <a:spLocks noGrp="1"/>
          </p:cNvSpPr>
          <p:nvPr>
            <p:ph idx="1"/>
          </p:nvPr>
        </p:nvSpPr>
        <p:spPr/>
        <p:txBody>
          <a:bodyPr/>
          <a:lstStyle/>
          <a:p>
            <a:r>
              <a:rPr lang="en-US" b="1" u="sng" dirty="0" smtClean="0">
                <a:solidFill>
                  <a:schemeClr val="bg1"/>
                </a:solidFill>
              </a:rPr>
              <a:t>Entrepreneur – </a:t>
            </a:r>
            <a:r>
              <a:rPr lang="en-US" b="1" dirty="0" smtClean="0">
                <a:solidFill>
                  <a:schemeClr val="bg1"/>
                </a:solidFill>
              </a:rPr>
              <a:t> </a:t>
            </a:r>
            <a:r>
              <a:rPr lang="en-US" dirty="0" smtClean="0">
                <a:solidFill>
                  <a:schemeClr val="bg1"/>
                </a:solidFill>
              </a:rPr>
              <a:t>People who organize and run their own businesses. </a:t>
            </a:r>
          </a:p>
          <a:p>
            <a:endParaRPr lang="en-US" dirty="0" smtClean="0">
              <a:solidFill>
                <a:schemeClr val="bg1"/>
              </a:solidFill>
            </a:endParaRPr>
          </a:p>
          <a:p>
            <a:r>
              <a:rPr lang="en-US" b="1" u="sng" dirty="0" smtClean="0">
                <a:solidFill>
                  <a:schemeClr val="bg1"/>
                </a:solidFill>
              </a:rPr>
              <a:t>Secede – </a:t>
            </a:r>
            <a:r>
              <a:rPr lang="en-US" dirty="0" smtClean="0">
                <a:solidFill>
                  <a:schemeClr val="bg1"/>
                </a:solidFill>
              </a:rPr>
              <a:t>Break away.</a:t>
            </a:r>
          </a:p>
          <a:p>
            <a:endParaRPr lang="en-US" dirty="0" smtClean="0">
              <a:solidFill>
                <a:schemeClr val="bg1"/>
              </a:solidFill>
            </a:endParaRPr>
          </a:p>
          <a:p>
            <a:r>
              <a:rPr lang="en-US" b="1" u="sng" dirty="0" smtClean="0">
                <a:solidFill>
                  <a:schemeClr val="bg1"/>
                </a:solidFill>
              </a:rPr>
              <a:t>Ethnic Cleansing – </a:t>
            </a:r>
            <a:r>
              <a:rPr lang="en-US" dirty="0" smtClean="0">
                <a:solidFill>
                  <a:schemeClr val="bg1"/>
                </a:solidFill>
              </a:rPr>
              <a:t>Groups that try to gain complete control of an area by forcing out other ethnic groups. </a:t>
            </a:r>
          </a:p>
          <a:p>
            <a:endParaRPr lang="en-US"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D0D"/>
                </a:solidFill>
              </a:rPr>
              <a:t>Section 2: Eastern Europe Today</a:t>
            </a:r>
            <a:endParaRPr lang="en-US" dirty="0"/>
          </a:p>
        </p:txBody>
      </p:sp>
      <p:sp>
        <p:nvSpPr>
          <p:cNvPr id="3" name="Content Placeholder 2"/>
          <p:cNvSpPr>
            <a:spLocks noGrp="1"/>
          </p:cNvSpPr>
          <p:nvPr>
            <p:ph idx="1"/>
          </p:nvPr>
        </p:nvSpPr>
        <p:spPr>
          <a:xfrm>
            <a:off x="457200" y="1143000"/>
            <a:ext cx="8229600" cy="4983163"/>
          </a:xfrm>
        </p:spPr>
        <p:txBody>
          <a:bodyPr/>
          <a:lstStyle/>
          <a:p>
            <a:r>
              <a:rPr lang="en-US" dirty="0" smtClean="0">
                <a:solidFill>
                  <a:schemeClr val="bg1"/>
                </a:solidFill>
              </a:rPr>
              <a:t>All of these countries are members of the European Union. </a:t>
            </a:r>
          </a:p>
          <a:p>
            <a:r>
              <a:rPr lang="en-US" dirty="0" smtClean="0">
                <a:solidFill>
                  <a:schemeClr val="bg1"/>
                </a:solidFill>
              </a:rPr>
              <a:t>Being members of the EU has allowed these countries to find new trading partners and improve their economies. </a:t>
            </a:r>
            <a:endParaRPr lang="en-US" dirty="0">
              <a:solidFill>
                <a:schemeClr val="bg1"/>
              </a:solidFill>
            </a:endParaRPr>
          </a:p>
        </p:txBody>
      </p:sp>
      <p:pic>
        <p:nvPicPr>
          <p:cNvPr id="4" name="Picture 2" descr="http://blogs.lse.ac.uk/europpblog/files/2012/09/orlowskigraph.jpg"/>
          <p:cNvPicPr>
            <a:picLocks noChangeAspect="1" noChangeArrowheads="1"/>
          </p:cNvPicPr>
          <p:nvPr/>
        </p:nvPicPr>
        <p:blipFill>
          <a:blip r:embed="rId2" cstate="print"/>
          <a:srcRect/>
          <a:stretch>
            <a:fillRect/>
          </a:stretch>
        </p:blipFill>
        <p:spPr bwMode="auto">
          <a:xfrm>
            <a:off x="2514600" y="3733800"/>
            <a:ext cx="4876800" cy="288995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D0D"/>
                </a:solidFill>
              </a:rPr>
              <a:t>Section 2: Eastern Europe Today</a:t>
            </a:r>
            <a:endParaRPr lang="en-US" dirty="0"/>
          </a:p>
        </p:txBody>
      </p:sp>
      <p:sp>
        <p:nvSpPr>
          <p:cNvPr id="3" name="Content Placeholder 2"/>
          <p:cNvSpPr>
            <a:spLocks noGrp="1"/>
          </p:cNvSpPr>
          <p:nvPr>
            <p:ph idx="1"/>
          </p:nvPr>
        </p:nvSpPr>
        <p:spPr>
          <a:xfrm>
            <a:off x="457200" y="990600"/>
            <a:ext cx="8229600" cy="4525963"/>
          </a:xfrm>
        </p:spPr>
        <p:txBody>
          <a:bodyPr/>
          <a:lstStyle/>
          <a:p>
            <a:r>
              <a:rPr lang="en-US" dirty="0" smtClean="0">
                <a:solidFill>
                  <a:schemeClr val="bg1"/>
                </a:solidFill>
              </a:rPr>
              <a:t>Culture of Poland and the Baltic Nations:</a:t>
            </a:r>
          </a:p>
          <a:p>
            <a:pPr lvl="1"/>
            <a:r>
              <a:rPr lang="en-US" dirty="0" smtClean="0">
                <a:solidFill>
                  <a:schemeClr val="bg1"/>
                </a:solidFill>
              </a:rPr>
              <a:t>Poles are working hard to preserve their culture. They have many art and history museums in their cities and they have many festivals to celebrate their culture. </a:t>
            </a:r>
          </a:p>
          <a:p>
            <a:pPr lvl="1"/>
            <a:r>
              <a:rPr lang="en-US" dirty="0" smtClean="0">
                <a:solidFill>
                  <a:schemeClr val="bg1"/>
                </a:solidFill>
              </a:rPr>
              <a:t>The Baltic Nations have revived their culture. Under Soviet rule the culture of these nations had been banned. </a:t>
            </a:r>
            <a:endParaRPr lang="en-US" dirty="0">
              <a:solidFill>
                <a:schemeClr val="bg1"/>
              </a:solidFill>
            </a:endParaRPr>
          </a:p>
        </p:txBody>
      </p:sp>
      <p:pic>
        <p:nvPicPr>
          <p:cNvPr id="18434" name="Picture 2" descr="http://kulturarb.ru/upload/iblock/6f6/6f6fd56d9cb0d0c18c166696c566c21a.jpg"/>
          <p:cNvPicPr>
            <a:picLocks noChangeAspect="1" noChangeArrowheads="1"/>
          </p:cNvPicPr>
          <p:nvPr/>
        </p:nvPicPr>
        <p:blipFill>
          <a:blip r:embed="rId2" cstate="print"/>
          <a:srcRect/>
          <a:stretch>
            <a:fillRect/>
          </a:stretch>
        </p:blipFill>
        <p:spPr bwMode="auto">
          <a:xfrm>
            <a:off x="609600" y="4724400"/>
            <a:ext cx="2971800" cy="1976248"/>
          </a:xfrm>
          <a:prstGeom prst="rect">
            <a:avLst/>
          </a:prstGeom>
          <a:noFill/>
        </p:spPr>
      </p:pic>
      <p:pic>
        <p:nvPicPr>
          <p:cNvPr id="18436" name="Picture 4" descr="https://encrypted-tbn3.gstatic.com/images?q=tbn:ANd9GcTo9jddys98wbVWyazTT78YUzUYsNOyUifRH4pDWQm1E5gYpj7J"/>
          <p:cNvPicPr>
            <a:picLocks noChangeAspect="1" noChangeArrowheads="1"/>
          </p:cNvPicPr>
          <p:nvPr/>
        </p:nvPicPr>
        <p:blipFill>
          <a:blip r:embed="rId3" cstate="print"/>
          <a:srcRect/>
          <a:stretch>
            <a:fillRect/>
          </a:stretch>
        </p:blipFill>
        <p:spPr bwMode="auto">
          <a:xfrm>
            <a:off x="3733799" y="4267200"/>
            <a:ext cx="2834639" cy="2362200"/>
          </a:xfrm>
          <a:prstGeom prst="rect">
            <a:avLst/>
          </a:prstGeom>
          <a:noFill/>
        </p:spPr>
      </p:pic>
      <p:pic>
        <p:nvPicPr>
          <p:cNvPr id="18438" name="Picture 6" descr="http://api.ning.com/files/chPdi4JJbRODcqay4Co35Uc16mc9j*x4xe*zckgtgMQMj0PLw2spU-4HUy1vG9erXzk-2I5Mz6cyTb7WYTk3s7vQLalCnjBE/spolight.jpg?width=750"/>
          <p:cNvPicPr>
            <a:picLocks noChangeAspect="1" noChangeArrowheads="1"/>
          </p:cNvPicPr>
          <p:nvPr/>
        </p:nvPicPr>
        <p:blipFill>
          <a:blip r:embed="rId4" cstate="print"/>
          <a:srcRect/>
          <a:stretch>
            <a:fillRect/>
          </a:stretch>
        </p:blipFill>
        <p:spPr bwMode="auto">
          <a:xfrm>
            <a:off x="6705600" y="4343400"/>
            <a:ext cx="2286000" cy="22860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434"/>
                                        </p:tgtEl>
                                        <p:attrNameLst>
                                          <p:attrName>style.visibility</p:attrName>
                                        </p:attrNameLst>
                                      </p:cBhvr>
                                      <p:to>
                                        <p:strVal val="visible"/>
                                      </p:to>
                                    </p:set>
                                    <p:animEffect transition="in" filter="blinds(horizontal)">
                                      <p:cBhvr>
                                        <p:cTn id="17" dur="500"/>
                                        <p:tgtEl>
                                          <p:spTgt spid="1843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8436"/>
                                        </p:tgtEl>
                                        <p:attrNameLst>
                                          <p:attrName>style.visibility</p:attrName>
                                        </p:attrNameLst>
                                      </p:cBhvr>
                                      <p:to>
                                        <p:strVal val="visible"/>
                                      </p:to>
                                    </p:set>
                                    <p:animEffect transition="in" filter="blinds(horizontal)">
                                      <p:cBhvr>
                                        <p:cTn id="22" dur="500"/>
                                        <p:tgtEl>
                                          <p:spTgt spid="1843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8438"/>
                                        </p:tgtEl>
                                        <p:attrNameLst>
                                          <p:attrName>style.visibility</p:attrName>
                                        </p:attrNameLst>
                                      </p:cBhvr>
                                      <p:to>
                                        <p:strVal val="visible"/>
                                      </p:to>
                                    </p:set>
                                    <p:animEffect transition="in" filter="blinds(horizontal)">
                                      <p:cBhvr>
                                        <p:cTn id="27" dur="5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2: Eastern Europe Today</a:t>
            </a:r>
            <a:endParaRPr lang="en-US" dirty="0"/>
          </a:p>
        </p:txBody>
      </p:sp>
      <p:sp>
        <p:nvSpPr>
          <p:cNvPr id="3" name="Content Placeholder 2"/>
          <p:cNvSpPr>
            <a:spLocks noGrp="1"/>
          </p:cNvSpPr>
          <p:nvPr>
            <p:ph idx="1"/>
          </p:nvPr>
        </p:nvSpPr>
        <p:spPr/>
        <p:txBody>
          <a:bodyPr/>
          <a:lstStyle/>
          <a:p>
            <a:r>
              <a:rPr lang="en-US" dirty="0" smtClean="0">
                <a:solidFill>
                  <a:schemeClr val="bg1"/>
                </a:solidFill>
              </a:rPr>
              <a:t>Central Europe:</a:t>
            </a:r>
          </a:p>
          <a:p>
            <a:pPr lvl="1"/>
            <a:r>
              <a:rPr lang="en-US" dirty="0" smtClean="0">
                <a:solidFill>
                  <a:schemeClr val="bg1"/>
                </a:solidFill>
              </a:rPr>
              <a:t>Czech Republic</a:t>
            </a:r>
          </a:p>
          <a:p>
            <a:pPr lvl="1"/>
            <a:r>
              <a:rPr lang="en-US" dirty="0" smtClean="0">
                <a:solidFill>
                  <a:schemeClr val="bg1"/>
                </a:solidFill>
              </a:rPr>
              <a:t>Slovakia </a:t>
            </a:r>
          </a:p>
          <a:p>
            <a:pPr lvl="1"/>
            <a:r>
              <a:rPr lang="en-US" dirty="0" smtClean="0">
                <a:solidFill>
                  <a:schemeClr val="bg1"/>
                </a:solidFill>
              </a:rPr>
              <a:t>Hungary</a:t>
            </a:r>
          </a:p>
          <a:p>
            <a:pPr lvl="1"/>
            <a:r>
              <a:rPr lang="en-US" dirty="0" smtClean="0">
                <a:solidFill>
                  <a:schemeClr val="bg1"/>
                </a:solidFill>
              </a:rPr>
              <a:t>Slovenia</a:t>
            </a:r>
            <a:endParaRPr lang="en-US" dirty="0">
              <a:solidFill>
                <a:schemeClr val="bg1"/>
              </a:solidFill>
            </a:endParaRPr>
          </a:p>
        </p:txBody>
      </p:sp>
      <p:pic>
        <p:nvPicPr>
          <p:cNvPr id="16386" name="Picture 2" descr="http://europelostandfound.net/files/elf/images/MapCentralEurope.gif"/>
          <p:cNvPicPr>
            <a:picLocks noChangeAspect="1" noChangeArrowheads="1"/>
          </p:cNvPicPr>
          <p:nvPr/>
        </p:nvPicPr>
        <p:blipFill>
          <a:blip r:embed="rId2" cstate="print"/>
          <a:srcRect r="26287"/>
          <a:stretch>
            <a:fillRect/>
          </a:stretch>
        </p:blipFill>
        <p:spPr bwMode="auto">
          <a:xfrm>
            <a:off x="4572000" y="1219200"/>
            <a:ext cx="3276600" cy="5276291"/>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D0D"/>
                </a:solidFill>
              </a:rPr>
              <a:t>Section 2: Eastern Europe Today</a:t>
            </a:r>
            <a:endParaRPr lang="en-US" dirty="0"/>
          </a:p>
        </p:txBody>
      </p:sp>
      <p:sp>
        <p:nvSpPr>
          <p:cNvPr id="3" name="Content Placeholder 2"/>
          <p:cNvSpPr>
            <a:spLocks noGrp="1"/>
          </p:cNvSpPr>
          <p:nvPr>
            <p:ph idx="1"/>
          </p:nvPr>
        </p:nvSpPr>
        <p:spPr>
          <a:xfrm>
            <a:off x="228600" y="3581400"/>
            <a:ext cx="8534400" cy="3001963"/>
          </a:xfrm>
        </p:spPr>
        <p:txBody>
          <a:bodyPr>
            <a:normAutofit fontScale="92500" lnSpcReduction="10000"/>
          </a:bodyPr>
          <a:lstStyle/>
          <a:p>
            <a:r>
              <a:rPr lang="en-US" dirty="0" smtClean="0">
                <a:solidFill>
                  <a:schemeClr val="bg1"/>
                </a:solidFill>
              </a:rPr>
              <a:t>Slovakia and Czech Republic:</a:t>
            </a:r>
          </a:p>
          <a:p>
            <a:pPr lvl="1"/>
            <a:r>
              <a:rPr lang="en-US" dirty="0" smtClean="0">
                <a:solidFill>
                  <a:schemeClr val="bg1"/>
                </a:solidFill>
              </a:rPr>
              <a:t>In 1989 when communism gave way to democracy the country of Czechoslovakia was formed. </a:t>
            </a:r>
          </a:p>
          <a:p>
            <a:pPr lvl="1"/>
            <a:r>
              <a:rPr lang="en-US" dirty="0" smtClean="0">
                <a:solidFill>
                  <a:schemeClr val="bg1"/>
                </a:solidFill>
              </a:rPr>
              <a:t>By 1993 the Czech ethnic group could not agree with the Slovak ethnic group on how to run the country. Two new countries were then formed – Slovakia and Czech Republic. This was a peaceful separation. </a:t>
            </a:r>
            <a:endParaRPr lang="en-US" dirty="0">
              <a:solidFill>
                <a:schemeClr val="bg1"/>
              </a:solidFill>
            </a:endParaRPr>
          </a:p>
        </p:txBody>
      </p:sp>
      <p:pic>
        <p:nvPicPr>
          <p:cNvPr id="15362" name="Picture 2" descr="http://freepages.genealogy.rootsweb.ancestry.com/~sobek/maps/Czechoslovakia.jpg"/>
          <p:cNvPicPr>
            <a:picLocks noChangeAspect="1" noChangeArrowheads="1"/>
          </p:cNvPicPr>
          <p:nvPr/>
        </p:nvPicPr>
        <p:blipFill>
          <a:blip r:embed="rId2" cstate="print"/>
          <a:srcRect/>
          <a:stretch>
            <a:fillRect/>
          </a:stretch>
        </p:blipFill>
        <p:spPr bwMode="auto">
          <a:xfrm>
            <a:off x="2667000" y="914400"/>
            <a:ext cx="4114800" cy="264264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2: Eastern Europe Today</a:t>
            </a:r>
            <a:endParaRPr lang="en-US" dirty="0"/>
          </a:p>
        </p:txBody>
      </p:sp>
      <p:sp>
        <p:nvSpPr>
          <p:cNvPr id="3" name="Content Placeholder 2"/>
          <p:cNvSpPr>
            <a:spLocks noGrp="1"/>
          </p:cNvSpPr>
          <p:nvPr>
            <p:ph idx="1"/>
          </p:nvPr>
        </p:nvSpPr>
        <p:spPr>
          <a:xfrm>
            <a:off x="0" y="1143000"/>
            <a:ext cx="4343400" cy="5715000"/>
          </a:xfrm>
        </p:spPr>
        <p:txBody>
          <a:bodyPr>
            <a:normAutofit fontScale="85000" lnSpcReduction="20000"/>
          </a:bodyPr>
          <a:lstStyle/>
          <a:p>
            <a:r>
              <a:rPr lang="en-US" dirty="0" smtClean="0">
                <a:solidFill>
                  <a:schemeClr val="bg1"/>
                </a:solidFill>
              </a:rPr>
              <a:t>Czech Republic transitioned easily to a market economy and democracy. </a:t>
            </a:r>
          </a:p>
          <a:p>
            <a:r>
              <a:rPr lang="en-US" dirty="0" smtClean="0">
                <a:solidFill>
                  <a:schemeClr val="bg1"/>
                </a:solidFill>
              </a:rPr>
              <a:t>Slovakia was slower to progress. Under Soviet control this country had not had a very diverse economy. Slovakia’s government looked to change that by reducing taxes for foreign countries that would come in and put factories in their country. </a:t>
            </a:r>
            <a:endParaRPr lang="en-US" dirty="0">
              <a:solidFill>
                <a:schemeClr val="bg1"/>
              </a:solidFill>
            </a:endParaRPr>
          </a:p>
        </p:txBody>
      </p:sp>
      <p:pic>
        <p:nvPicPr>
          <p:cNvPr id="14338" name="Picture 2" descr="http://www.amcham.sk/media/a501/image/file/2/0003/UeMv.fdi_successful_stories_jpg.jpg"/>
          <p:cNvPicPr>
            <a:picLocks noChangeAspect="1" noChangeArrowheads="1"/>
          </p:cNvPicPr>
          <p:nvPr/>
        </p:nvPicPr>
        <p:blipFill>
          <a:blip r:embed="rId2" cstate="print"/>
          <a:srcRect/>
          <a:stretch>
            <a:fillRect/>
          </a:stretch>
        </p:blipFill>
        <p:spPr bwMode="auto">
          <a:xfrm>
            <a:off x="4114800" y="1143000"/>
            <a:ext cx="4800600" cy="5486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338"/>
                                        </p:tgtEl>
                                        <p:attrNameLst>
                                          <p:attrName>style.visibility</p:attrName>
                                        </p:attrNameLst>
                                      </p:cBhvr>
                                      <p:to>
                                        <p:strVal val="visible"/>
                                      </p:to>
                                    </p:set>
                                    <p:animEffect transition="in" filter="blinds(horizontal)">
                                      <p:cBhvr>
                                        <p:cTn id="1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2: Eastern Europe Today</a:t>
            </a:r>
            <a:endParaRPr lang="en-US" dirty="0"/>
          </a:p>
        </p:txBody>
      </p:sp>
      <p:sp>
        <p:nvSpPr>
          <p:cNvPr id="3" name="Content Placeholder 2"/>
          <p:cNvSpPr>
            <a:spLocks noGrp="1"/>
          </p:cNvSpPr>
          <p:nvPr>
            <p:ph idx="1"/>
          </p:nvPr>
        </p:nvSpPr>
        <p:spPr>
          <a:xfrm>
            <a:off x="4800600" y="1219200"/>
            <a:ext cx="4114800" cy="6659563"/>
          </a:xfrm>
        </p:spPr>
        <p:txBody>
          <a:bodyPr/>
          <a:lstStyle/>
          <a:p>
            <a:r>
              <a:rPr lang="en-US" dirty="0" smtClean="0">
                <a:solidFill>
                  <a:schemeClr val="bg1"/>
                </a:solidFill>
              </a:rPr>
              <a:t>Both Czech Republic and Slovakia have joined the EU. </a:t>
            </a:r>
          </a:p>
          <a:p>
            <a:r>
              <a:rPr lang="en-US" dirty="0" smtClean="0">
                <a:solidFill>
                  <a:schemeClr val="bg1"/>
                </a:solidFill>
              </a:rPr>
              <a:t>This has allowed them to increase their trade, especially with Western Europe. </a:t>
            </a:r>
            <a:endParaRPr lang="en-US" dirty="0">
              <a:solidFill>
                <a:schemeClr val="bg1"/>
              </a:solidFill>
            </a:endParaRPr>
          </a:p>
        </p:txBody>
      </p:sp>
      <p:pic>
        <p:nvPicPr>
          <p:cNvPr id="13314" name="Picture 2" descr="http://upload.wikimedia.org/wikipedia/commons/thumb/5/59/Member_States_of_the_European_Union_(polar_stereographic_projection)_EN.svg/359px-Member_States_of_the_European_Union_(polar_stereographic_projection)_EN.svg.png"/>
          <p:cNvPicPr>
            <a:picLocks noChangeAspect="1" noChangeArrowheads="1"/>
          </p:cNvPicPr>
          <p:nvPr/>
        </p:nvPicPr>
        <p:blipFill>
          <a:blip r:embed="rId2" cstate="print"/>
          <a:srcRect r="13433"/>
          <a:stretch>
            <a:fillRect/>
          </a:stretch>
        </p:blipFill>
        <p:spPr bwMode="auto">
          <a:xfrm>
            <a:off x="228600" y="1219200"/>
            <a:ext cx="4419600" cy="472143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050"/>
            <a:ext cx="3886200" cy="1162050"/>
          </a:xfrm>
        </p:spPr>
        <p:txBody>
          <a:bodyPr>
            <a:noAutofit/>
          </a:bodyPr>
          <a:lstStyle/>
          <a:p>
            <a:pPr algn="ctr"/>
            <a:r>
              <a:rPr lang="en-US" sz="3200" dirty="0" smtClean="0">
                <a:solidFill>
                  <a:srgbClr val="FF0D0D"/>
                </a:solidFill>
              </a:rPr>
              <a:t>Section 2: </a:t>
            </a:r>
            <a:br>
              <a:rPr lang="en-US" sz="3200" dirty="0" smtClean="0">
                <a:solidFill>
                  <a:srgbClr val="FF0D0D"/>
                </a:solidFill>
              </a:rPr>
            </a:br>
            <a:r>
              <a:rPr lang="en-US" sz="3200" dirty="0" smtClean="0">
                <a:solidFill>
                  <a:srgbClr val="FF0D0D"/>
                </a:solidFill>
              </a:rPr>
              <a:t>Eastern Europe Today</a:t>
            </a:r>
            <a:endParaRPr lang="en-US" sz="3200" dirty="0"/>
          </a:p>
        </p:txBody>
      </p:sp>
      <p:sp>
        <p:nvSpPr>
          <p:cNvPr id="3" name="Content Placeholder 2"/>
          <p:cNvSpPr>
            <a:spLocks noGrp="1"/>
          </p:cNvSpPr>
          <p:nvPr>
            <p:ph idx="1"/>
          </p:nvPr>
        </p:nvSpPr>
        <p:spPr>
          <a:xfrm>
            <a:off x="152400" y="1600200"/>
            <a:ext cx="4267200" cy="5029200"/>
          </a:xfrm>
        </p:spPr>
        <p:txBody>
          <a:bodyPr>
            <a:normAutofit fontScale="92500" lnSpcReduction="20000"/>
          </a:bodyPr>
          <a:lstStyle/>
          <a:p>
            <a:r>
              <a:rPr lang="en-US" dirty="0" smtClean="0">
                <a:solidFill>
                  <a:schemeClr val="bg1"/>
                </a:solidFill>
              </a:rPr>
              <a:t>Hungary has become democratic and they have a market economy. </a:t>
            </a:r>
          </a:p>
          <a:p>
            <a:r>
              <a:rPr lang="en-US" dirty="0" smtClean="0">
                <a:solidFill>
                  <a:schemeClr val="bg1"/>
                </a:solidFill>
              </a:rPr>
              <a:t>Debt has been a problem for this country though. Hungary had to borrow money to modernize their economy. This has slowed down economic growth. </a:t>
            </a:r>
          </a:p>
        </p:txBody>
      </p:sp>
      <p:sp>
        <p:nvSpPr>
          <p:cNvPr id="4" name="Text Placeholder 3"/>
          <p:cNvSpPr>
            <a:spLocks noGrp="1"/>
          </p:cNvSpPr>
          <p:nvPr>
            <p:ph type="body" sz="half" idx="2"/>
          </p:nvPr>
        </p:nvSpPr>
        <p:spPr>
          <a:xfrm>
            <a:off x="5562600" y="609600"/>
            <a:ext cx="3389313" cy="5910263"/>
          </a:xfrm>
        </p:spPr>
        <p:txBody>
          <a:bodyPr>
            <a:normAutofit/>
          </a:bodyPr>
          <a:lstStyle/>
          <a:p>
            <a:pPr marL="342900" lvl="0" indent="-342900">
              <a:buFont typeface="Arial" pitchFamily="34" charset="0"/>
              <a:buChar char="•"/>
            </a:pPr>
            <a:r>
              <a:rPr lang="en-US" sz="2500" dirty="0" smtClean="0">
                <a:solidFill>
                  <a:prstClr val="white"/>
                </a:solidFill>
              </a:rPr>
              <a:t>Hungarians have started to celebrate religious holidays again now that the communist rule is not stopping them. </a:t>
            </a:r>
          </a:p>
          <a:p>
            <a:pPr marL="342900" lvl="0" indent="-342900">
              <a:buFont typeface="Arial" pitchFamily="34" charset="0"/>
              <a:buChar char="•"/>
            </a:pPr>
            <a:r>
              <a:rPr lang="en-US" sz="2500" dirty="0" smtClean="0">
                <a:solidFill>
                  <a:prstClr val="white"/>
                </a:solidFill>
              </a:rPr>
              <a:t>Hungarians also have a language that is different from other European languages. </a:t>
            </a:r>
          </a:p>
          <a:p>
            <a:pPr marL="342900" lvl="0" indent="-342900">
              <a:buFont typeface="Arial" pitchFamily="34" charset="0"/>
              <a:buChar char="•"/>
            </a:pPr>
            <a:r>
              <a:rPr lang="en-US" sz="2500" dirty="0" smtClean="0">
                <a:solidFill>
                  <a:prstClr val="white"/>
                </a:solidFill>
              </a:rPr>
              <a:t>They also have a distinctive cuisine that often uses paprika. </a:t>
            </a:r>
          </a:p>
          <a:p>
            <a:endParaRPr lang="en-US" dirty="0"/>
          </a:p>
        </p:txBody>
      </p:sp>
      <p:pic>
        <p:nvPicPr>
          <p:cNvPr id="12290" name="Picture 2" descr="http://amerikaihirujsag.com/wp-content/uploads/2012/06/paprika1.jpg"/>
          <p:cNvPicPr>
            <a:picLocks noChangeAspect="1" noChangeArrowheads="1"/>
          </p:cNvPicPr>
          <p:nvPr/>
        </p:nvPicPr>
        <p:blipFill>
          <a:blip r:embed="rId2" cstate="print"/>
          <a:srcRect/>
          <a:stretch>
            <a:fillRect/>
          </a:stretch>
        </p:blipFill>
        <p:spPr bwMode="auto">
          <a:xfrm>
            <a:off x="3352800" y="2819400"/>
            <a:ext cx="2209800" cy="1325880"/>
          </a:xfrm>
          <a:prstGeom prst="rect">
            <a:avLst/>
          </a:prstGeom>
          <a:noFill/>
        </p:spPr>
      </p:pic>
      <p:pic>
        <p:nvPicPr>
          <p:cNvPr id="12292" name="Picture 4" descr="http://2.bp.blogspot.com/_wY6ZjnmSrGE/TMYQNgE06XI/AAAAAAAACEk/T-A0wD6yAbw/s1600/Hungary+009.JPG"/>
          <p:cNvPicPr>
            <a:picLocks noChangeAspect="1" noChangeArrowheads="1"/>
          </p:cNvPicPr>
          <p:nvPr/>
        </p:nvPicPr>
        <p:blipFill>
          <a:blip r:embed="rId3" cstate="print"/>
          <a:srcRect/>
          <a:stretch>
            <a:fillRect/>
          </a:stretch>
        </p:blipFill>
        <p:spPr bwMode="auto">
          <a:xfrm>
            <a:off x="4267200" y="4648200"/>
            <a:ext cx="1574800" cy="11811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blinds(horizontal)">
                                      <p:cBhvr>
                                        <p:cTn id="22" dur="500"/>
                                        <p:tgtEl>
                                          <p:spTgt spid="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blinds(horizontal)">
                                      <p:cBhvr>
                                        <p:cTn id="27" dur="500"/>
                                        <p:tgtEl>
                                          <p:spTgt spid="4">
                                            <p:txEl>
                                              <p:pRg st="2" end="2"/>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12290"/>
                                        </p:tgtEl>
                                        <p:attrNameLst>
                                          <p:attrName>style.visibility</p:attrName>
                                        </p:attrNameLst>
                                      </p:cBhvr>
                                      <p:to>
                                        <p:strVal val="visible"/>
                                      </p:to>
                                    </p:set>
                                    <p:animEffect transition="in" filter="blinds(horizontal)">
                                      <p:cBhvr>
                                        <p:cTn id="30" dur="500"/>
                                        <p:tgtEl>
                                          <p:spTgt spid="12290"/>
                                        </p:tgtEl>
                                      </p:cBhvr>
                                    </p:animEffect>
                                  </p:childTnLst>
                                </p:cTn>
                              </p:par>
                              <p:par>
                                <p:cTn id="31" presetID="3" presetClass="entr" presetSubtype="10" fill="hold" nodeType="withEffect">
                                  <p:stCondLst>
                                    <p:cond delay="0"/>
                                  </p:stCondLst>
                                  <p:childTnLst>
                                    <p:set>
                                      <p:cBhvr>
                                        <p:cTn id="32" dur="1" fill="hold">
                                          <p:stCondLst>
                                            <p:cond delay="0"/>
                                          </p:stCondLst>
                                        </p:cTn>
                                        <p:tgtEl>
                                          <p:spTgt spid="12292"/>
                                        </p:tgtEl>
                                        <p:attrNameLst>
                                          <p:attrName>style.visibility</p:attrName>
                                        </p:attrNameLst>
                                      </p:cBhvr>
                                      <p:to>
                                        <p:strVal val="visible"/>
                                      </p:to>
                                    </p:set>
                                    <p:animEffect transition="in" filter="blinds(horizontal)">
                                      <p:cBhvr>
                                        <p:cTn id="33"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2: Eastern Europe Today</a:t>
            </a:r>
            <a:endParaRPr lang="en-US" dirty="0"/>
          </a:p>
        </p:txBody>
      </p:sp>
      <p:sp>
        <p:nvSpPr>
          <p:cNvPr id="3" name="Content Placeholder 2"/>
          <p:cNvSpPr>
            <a:spLocks noGrp="1"/>
          </p:cNvSpPr>
          <p:nvPr>
            <p:ph idx="1"/>
          </p:nvPr>
        </p:nvSpPr>
        <p:spPr>
          <a:xfrm>
            <a:off x="228600" y="1219200"/>
            <a:ext cx="5257800" cy="5638800"/>
          </a:xfrm>
        </p:spPr>
        <p:txBody>
          <a:bodyPr>
            <a:normAutofit fontScale="85000" lnSpcReduction="20000"/>
          </a:bodyPr>
          <a:lstStyle/>
          <a:p>
            <a:r>
              <a:rPr lang="en-US" dirty="0" smtClean="0">
                <a:solidFill>
                  <a:schemeClr val="bg1"/>
                </a:solidFill>
              </a:rPr>
              <a:t>Slovenia</a:t>
            </a:r>
          </a:p>
          <a:p>
            <a:pPr lvl="1"/>
            <a:r>
              <a:rPr lang="en-US" dirty="0" smtClean="0">
                <a:solidFill>
                  <a:schemeClr val="bg1"/>
                </a:solidFill>
              </a:rPr>
              <a:t>Originally a part of the country of Yugoslavia, Slovenia started to believe that they would be better off if they were separate from the rest of the country. </a:t>
            </a:r>
          </a:p>
          <a:p>
            <a:pPr lvl="1"/>
            <a:r>
              <a:rPr lang="en-US" dirty="0" smtClean="0">
                <a:solidFill>
                  <a:schemeClr val="bg1"/>
                </a:solidFill>
              </a:rPr>
              <a:t>In 1990, 90% of the Slovenia people voted for independence from Yugoslavia. After a 10 day war Slovenia became independent. They also became democratic and a free market economy. </a:t>
            </a:r>
          </a:p>
          <a:p>
            <a:pPr lvl="1"/>
            <a:r>
              <a:rPr lang="en-US" dirty="0" smtClean="0">
                <a:solidFill>
                  <a:schemeClr val="bg1"/>
                </a:solidFill>
              </a:rPr>
              <a:t>Slovenia was the first Balkan country to join the EU. They also joined the North Atlantic Treaty Organization to improve their economy. </a:t>
            </a:r>
          </a:p>
        </p:txBody>
      </p:sp>
      <p:pic>
        <p:nvPicPr>
          <p:cNvPr id="11266" name="Picture 2" descr="http://www.worldatlas.com/webimage/countrys/europe/sieu.gif"/>
          <p:cNvPicPr>
            <a:picLocks noChangeAspect="1" noChangeArrowheads="1"/>
          </p:cNvPicPr>
          <p:nvPr/>
        </p:nvPicPr>
        <p:blipFill>
          <a:blip r:embed="rId2" cstate="print"/>
          <a:srcRect/>
          <a:stretch>
            <a:fillRect/>
          </a:stretch>
        </p:blipFill>
        <p:spPr bwMode="auto">
          <a:xfrm>
            <a:off x="5867400" y="2209800"/>
            <a:ext cx="3048000" cy="33337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FF0D0D"/>
                </a:solidFill>
              </a:rPr>
              <a:t>Section 2: Eastern Europe Today</a:t>
            </a:r>
            <a:endParaRPr lang="en-US" dirty="0"/>
          </a:p>
        </p:txBody>
      </p:sp>
      <p:sp>
        <p:nvSpPr>
          <p:cNvPr id="6" name="Content Placeholder 5"/>
          <p:cNvSpPr>
            <a:spLocks noGrp="1"/>
          </p:cNvSpPr>
          <p:nvPr>
            <p:ph idx="1"/>
          </p:nvPr>
        </p:nvSpPr>
        <p:spPr>
          <a:xfrm>
            <a:off x="0" y="1371600"/>
            <a:ext cx="5181600" cy="5257800"/>
          </a:xfrm>
        </p:spPr>
        <p:txBody>
          <a:bodyPr>
            <a:normAutofit fontScale="92500"/>
          </a:bodyPr>
          <a:lstStyle/>
          <a:p>
            <a:r>
              <a:rPr lang="en-US" dirty="0" smtClean="0">
                <a:solidFill>
                  <a:schemeClr val="bg1"/>
                </a:solidFill>
              </a:rPr>
              <a:t>The Balkan Nations:</a:t>
            </a:r>
          </a:p>
          <a:p>
            <a:pPr lvl="1"/>
            <a:r>
              <a:rPr lang="en-US" dirty="0" smtClean="0">
                <a:solidFill>
                  <a:schemeClr val="bg1"/>
                </a:solidFill>
              </a:rPr>
              <a:t>This region has undergone major changes since 1990. </a:t>
            </a:r>
          </a:p>
          <a:p>
            <a:pPr lvl="1"/>
            <a:r>
              <a:rPr lang="en-US" dirty="0" smtClean="0">
                <a:solidFill>
                  <a:schemeClr val="bg1"/>
                </a:solidFill>
              </a:rPr>
              <a:t>Yugoslavia was formed after WWI. It was made up of Serbia, Croatia, Slovenia, Macedonia, Montenegro, and Bosnia.</a:t>
            </a:r>
          </a:p>
          <a:p>
            <a:pPr lvl="1"/>
            <a:r>
              <a:rPr lang="en-US" dirty="0" smtClean="0">
                <a:solidFill>
                  <a:schemeClr val="bg1"/>
                </a:solidFill>
              </a:rPr>
              <a:t>After WWII the country was held together by its leader. </a:t>
            </a:r>
          </a:p>
          <a:p>
            <a:pPr lvl="1"/>
            <a:r>
              <a:rPr lang="en-US" dirty="0" smtClean="0">
                <a:solidFill>
                  <a:schemeClr val="bg1"/>
                </a:solidFill>
              </a:rPr>
              <a:t>Eventually the different ethnic groups started to secede from the country. </a:t>
            </a:r>
            <a:endParaRPr lang="en-US" dirty="0">
              <a:solidFill>
                <a:schemeClr val="bg1"/>
              </a:solidFill>
            </a:endParaRPr>
          </a:p>
        </p:txBody>
      </p:sp>
      <p:pic>
        <p:nvPicPr>
          <p:cNvPr id="10242" name="Picture 2" descr="http://www.ontheissues.org/YUGO_BIG.JPG"/>
          <p:cNvPicPr>
            <a:picLocks noChangeAspect="1" noChangeArrowheads="1"/>
          </p:cNvPicPr>
          <p:nvPr/>
        </p:nvPicPr>
        <p:blipFill>
          <a:blip r:embed="rId2" cstate="print"/>
          <a:srcRect/>
          <a:stretch>
            <a:fillRect/>
          </a:stretch>
        </p:blipFill>
        <p:spPr bwMode="auto">
          <a:xfrm>
            <a:off x="5410200" y="1828800"/>
            <a:ext cx="3381375" cy="35347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blinds(horizontal)">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blinds(horizontal)">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blinds(horizontal)">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FF0D0D"/>
                </a:solidFill>
              </a:rPr>
              <a:t>Section 2: Eastern Europe Today</a:t>
            </a:r>
            <a:endParaRPr lang="en-US" dirty="0"/>
          </a:p>
        </p:txBody>
      </p:sp>
      <p:sp>
        <p:nvSpPr>
          <p:cNvPr id="6" name="Content Placeholder 5"/>
          <p:cNvSpPr>
            <a:spLocks noGrp="1"/>
          </p:cNvSpPr>
          <p:nvPr>
            <p:ph idx="1"/>
          </p:nvPr>
        </p:nvSpPr>
        <p:spPr>
          <a:xfrm>
            <a:off x="457200" y="1143000"/>
            <a:ext cx="8229600" cy="3352801"/>
          </a:xfrm>
        </p:spPr>
        <p:txBody>
          <a:bodyPr>
            <a:normAutofit fontScale="92500" lnSpcReduction="20000"/>
          </a:bodyPr>
          <a:lstStyle/>
          <a:p>
            <a:r>
              <a:rPr lang="en-US" dirty="0" smtClean="0">
                <a:solidFill>
                  <a:schemeClr val="bg1"/>
                </a:solidFill>
              </a:rPr>
              <a:t>The new countries that formed contained different ethnic groups that wanted to gain control of the countries. </a:t>
            </a:r>
          </a:p>
          <a:p>
            <a:r>
              <a:rPr lang="en-US" dirty="0" smtClean="0">
                <a:solidFill>
                  <a:schemeClr val="bg1"/>
                </a:solidFill>
              </a:rPr>
              <a:t>Ethnic cleansing has occurred in this region. Serbians had even taken to committing ethnic cleansing against Muslims. They forced them from their homes and killed them. Ethnic Cleansing is a violation of international law. </a:t>
            </a:r>
            <a:endParaRPr lang="en-US" dirty="0">
              <a:solidFill>
                <a:schemeClr val="bg1"/>
              </a:solidFill>
            </a:endParaRPr>
          </a:p>
        </p:txBody>
      </p:sp>
      <p:pic>
        <p:nvPicPr>
          <p:cNvPr id="9218" name="Picture 2" descr="http://serbianna.com/news/wp-content/uploads/2009/06/krajina-serbs-cleansed.jpg"/>
          <p:cNvPicPr>
            <a:picLocks noChangeAspect="1" noChangeArrowheads="1"/>
          </p:cNvPicPr>
          <p:nvPr/>
        </p:nvPicPr>
        <p:blipFill>
          <a:blip r:embed="rId2" cstate="print"/>
          <a:srcRect/>
          <a:stretch>
            <a:fillRect/>
          </a:stretch>
        </p:blipFill>
        <p:spPr bwMode="auto">
          <a:xfrm>
            <a:off x="457200" y="4419600"/>
            <a:ext cx="3081394" cy="2209800"/>
          </a:xfrm>
          <a:prstGeom prst="rect">
            <a:avLst/>
          </a:prstGeom>
          <a:noFill/>
        </p:spPr>
      </p:pic>
      <p:pic>
        <p:nvPicPr>
          <p:cNvPr id="9220" name="Picture 4" descr="http://t1.gstatic.com/images?q=tbn:ANd9GcQLu3_0tcxiBcipYqGb5IPjqsDIzdtMQ0k2j2pRcrGpi-KHBa-33yY9BkW23g"/>
          <p:cNvPicPr>
            <a:picLocks noChangeAspect="1" noChangeArrowheads="1"/>
          </p:cNvPicPr>
          <p:nvPr/>
        </p:nvPicPr>
        <p:blipFill>
          <a:blip r:embed="rId3" cstate="print"/>
          <a:srcRect/>
          <a:stretch>
            <a:fillRect/>
          </a:stretch>
        </p:blipFill>
        <p:spPr bwMode="auto">
          <a:xfrm>
            <a:off x="5715000" y="4419600"/>
            <a:ext cx="2950195" cy="2209800"/>
          </a:xfrm>
          <a:prstGeom prst="rect">
            <a:avLst/>
          </a:prstGeom>
          <a:noFill/>
        </p:spPr>
      </p:pic>
      <p:pic>
        <p:nvPicPr>
          <p:cNvPr id="9222" name="Picture 6" descr="https://encrypted-tbn0.gstatic.com/images?q=tbn:ANd9GcQICooupcB5EIsFQn-tIVBlK7Cko9IRjM6k43P6eo63vzEb6NEk"/>
          <p:cNvPicPr>
            <a:picLocks noChangeAspect="1" noChangeArrowheads="1"/>
          </p:cNvPicPr>
          <p:nvPr/>
        </p:nvPicPr>
        <p:blipFill>
          <a:blip r:embed="rId4" cstate="print"/>
          <a:srcRect/>
          <a:stretch>
            <a:fillRect/>
          </a:stretch>
        </p:blipFill>
        <p:spPr bwMode="auto">
          <a:xfrm>
            <a:off x="3352800" y="4572000"/>
            <a:ext cx="2619375" cy="17430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18"/>
                                        </p:tgtEl>
                                        <p:attrNameLst>
                                          <p:attrName>style.visibility</p:attrName>
                                        </p:attrNameLst>
                                      </p:cBhvr>
                                      <p:to>
                                        <p:strVal val="visible"/>
                                      </p:to>
                                    </p:set>
                                    <p:animEffect transition="in" filter="blinds(horizontal)">
                                      <p:cBhvr>
                                        <p:cTn id="17" dur="500"/>
                                        <p:tgtEl>
                                          <p:spTgt spid="9218"/>
                                        </p:tgtEl>
                                      </p:cBhvr>
                                    </p:animEffect>
                                  </p:childTnLst>
                                </p:cTn>
                              </p:par>
                              <p:par>
                                <p:cTn id="18" presetID="3" presetClass="entr" presetSubtype="10" fill="hold" nodeType="withEffect">
                                  <p:stCondLst>
                                    <p:cond delay="0"/>
                                  </p:stCondLst>
                                  <p:childTnLst>
                                    <p:set>
                                      <p:cBhvr>
                                        <p:cTn id="19" dur="1" fill="hold">
                                          <p:stCondLst>
                                            <p:cond delay="0"/>
                                          </p:stCondLst>
                                        </p:cTn>
                                        <p:tgtEl>
                                          <p:spTgt spid="9222"/>
                                        </p:tgtEl>
                                        <p:attrNameLst>
                                          <p:attrName>style.visibility</p:attrName>
                                        </p:attrNameLst>
                                      </p:cBhvr>
                                      <p:to>
                                        <p:strVal val="visible"/>
                                      </p:to>
                                    </p:set>
                                    <p:animEffect transition="in" filter="blinds(horizontal)">
                                      <p:cBhvr>
                                        <p:cTn id="20" dur="500"/>
                                        <p:tgtEl>
                                          <p:spTgt spid="9222"/>
                                        </p:tgtEl>
                                      </p:cBhvr>
                                    </p:animEffect>
                                  </p:childTnLst>
                                </p:cTn>
                              </p:par>
                              <p:par>
                                <p:cTn id="21" presetID="3" presetClass="entr" presetSubtype="10" fill="hold" nodeType="withEffect">
                                  <p:stCondLst>
                                    <p:cond delay="0"/>
                                  </p:stCondLst>
                                  <p:childTnLst>
                                    <p:set>
                                      <p:cBhvr>
                                        <p:cTn id="22" dur="1" fill="hold">
                                          <p:stCondLst>
                                            <p:cond delay="0"/>
                                          </p:stCondLst>
                                        </p:cTn>
                                        <p:tgtEl>
                                          <p:spTgt spid="9220"/>
                                        </p:tgtEl>
                                        <p:attrNameLst>
                                          <p:attrName>style.visibility</p:attrName>
                                        </p:attrNameLst>
                                      </p:cBhvr>
                                      <p:to>
                                        <p:strVal val="visible"/>
                                      </p:to>
                                    </p:set>
                                    <p:animEffect transition="in" filter="blinds(horizontal)">
                                      <p:cBhvr>
                                        <p:cTn id="23"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1: Chapter Atlas</a:t>
            </a:r>
            <a:endParaRPr lang="en-US" dirty="0">
              <a:solidFill>
                <a:srgbClr val="FF0D0D"/>
              </a:solidFill>
            </a:endParaRPr>
          </a:p>
        </p:txBody>
      </p:sp>
      <p:sp>
        <p:nvSpPr>
          <p:cNvPr id="3" name="Content Placeholder 2"/>
          <p:cNvSpPr>
            <a:spLocks noGrp="1"/>
          </p:cNvSpPr>
          <p:nvPr>
            <p:ph idx="1"/>
          </p:nvPr>
        </p:nvSpPr>
        <p:spPr/>
        <p:txBody>
          <a:bodyPr/>
          <a:lstStyle/>
          <a:p>
            <a:r>
              <a:rPr lang="en-US" dirty="0" smtClean="0">
                <a:solidFill>
                  <a:schemeClr val="bg1"/>
                </a:solidFill>
              </a:rPr>
              <a:t>Eastern Europe is a region of both mountains and plains.</a:t>
            </a:r>
          </a:p>
          <a:p>
            <a:endParaRPr lang="en-US" dirty="0">
              <a:solidFill>
                <a:schemeClr val="bg1"/>
              </a:solidFill>
            </a:endParaRPr>
          </a:p>
        </p:txBody>
      </p:sp>
      <p:pic>
        <p:nvPicPr>
          <p:cNvPr id="1026" name="Picture 2" descr="http://blog.gmfus.org/files/2011/02/blank_europe_map.gif"/>
          <p:cNvPicPr>
            <a:picLocks noChangeAspect="1" noChangeArrowheads="1"/>
          </p:cNvPicPr>
          <p:nvPr/>
        </p:nvPicPr>
        <p:blipFill>
          <a:blip r:embed="rId2" cstate="print"/>
          <a:srcRect/>
          <a:stretch>
            <a:fillRect/>
          </a:stretch>
        </p:blipFill>
        <p:spPr bwMode="auto">
          <a:xfrm>
            <a:off x="3048000" y="2362200"/>
            <a:ext cx="4981575" cy="3988904"/>
          </a:xfrm>
          <a:prstGeom prst="rect">
            <a:avLst/>
          </a:prstGeom>
          <a:noFill/>
        </p:spPr>
      </p:pic>
      <p:sp>
        <p:nvSpPr>
          <p:cNvPr id="5" name="TextBox 4"/>
          <p:cNvSpPr txBox="1"/>
          <p:nvPr/>
        </p:nvSpPr>
        <p:spPr>
          <a:xfrm>
            <a:off x="228600" y="3276600"/>
            <a:ext cx="2590800" cy="2031325"/>
          </a:xfrm>
          <a:prstGeom prst="rect">
            <a:avLst/>
          </a:prstGeom>
          <a:noFill/>
        </p:spPr>
        <p:txBody>
          <a:bodyPr wrap="square" rtlCol="0">
            <a:spAutoFit/>
          </a:bodyPr>
          <a:lstStyle/>
          <a:p>
            <a:r>
              <a:rPr lang="en-US" dirty="0" smtClean="0">
                <a:solidFill>
                  <a:schemeClr val="bg1"/>
                </a:solidFill>
              </a:rPr>
              <a:t>North European Plain</a:t>
            </a:r>
          </a:p>
          <a:p>
            <a:r>
              <a:rPr lang="en-US" dirty="0" smtClean="0">
                <a:solidFill>
                  <a:schemeClr val="bg1"/>
                </a:solidFill>
              </a:rPr>
              <a:t>Great Hungarian Plain</a:t>
            </a:r>
          </a:p>
          <a:p>
            <a:r>
              <a:rPr lang="en-US" dirty="0" smtClean="0">
                <a:solidFill>
                  <a:schemeClr val="bg1"/>
                </a:solidFill>
              </a:rPr>
              <a:t>Carpathian Mts. </a:t>
            </a:r>
          </a:p>
          <a:p>
            <a:r>
              <a:rPr lang="en-US" dirty="0" smtClean="0">
                <a:solidFill>
                  <a:schemeClr val="bg1"/>
                </a:solidFill>
              </a:rPr>
              <a:t>Balkan Peninsula </a:t>
            </a:r>
          </a:p>
          <a:p>
            <a:r>
              <a:rPr lang="en-US" dirty="0" smtClean="0">
                <a:solidFill>
                  <a:schemeClr val="bg1"/>
                </a:solidFill>
              </a:rPr>
              <a:t>Black Sea </a:t>
            </a:r>
          </a:p>
          <a:p>
            <a:r>
              <a:rPr lang="en-US" dirty="0" smtClean="0">
                <a:solidFill>
                  <a:schemeClr val="bg1"/>
                </a:solidFill>
              </a:rPr>
              <a:t>Balkan Sea</a:t>
            </a:r>
          </a:p>
          <a:p>
            <a:r>
              <a:rPr lang="en-US" dirty="0" smtClean="0">
                <a:solidFill>
                  <a:schemeClr val="bg1"/>
                </a:solidFill>
              </a:rPr>
              <a:t>Danube  River</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blinds(horizontal)">
                                      <p:cBhvr>
                                        <p:cTn id="1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solidFill>
                  <a:srgbClr val="FF0D0D"/>
                </a:solidFill>
              </a:rPr>
              <a:t>Section 2: Eastern Europe Today</a:t>
            </a:r>
            <a:endParaRPr lang="en-US" dirty="0"/>
          </a:p>
        </p:txBody>
      </p:sp>
      <p:sp>
        <p:nvSpPr>
          <p:cNvPr id="11" name="Content Placeholder 10"/>
          <p:cNvSpPr>
            <a:spLocks noGrp="1"/>
          </p:cNvSpPr>
          <p:nvPr>
            <p:ph idx="1"/>
          </p:nvPr>
        </p:nvSpPr>
        <p:spPr>
          <a:xfrm>
            <a:off x="457200" y="1600200"/>
            <a:ext cx="8229600" cy="5029200"/>
          </a:xfrm>
        </p:spPr>
        <p:txBody>
          <a:bodyPr>
            <a:normAutofit fontScale="85000" lnSpcReduction="20000"/>
          </a:bodyPr>
          <a:lstStyle/>
          <a:p>
            <a:r>
              <a:rPr lang="en-US" dirty="0" smtClean="0">
                <a:solidFill>
                  <a:schemeClr val="bg1"/>
                </a:solidFill>
              </a:rPr>
              <a:t>The United Nations, United States, other European countries, and NATO have worked to bring about peace. Even with these efforts ethnic conflict has continued in the region. </a:t>
            </a:r>
          </a:p>
          <a:p>
            <a:r>
              <a:rPr lang="en-US" dirty="0" smtClean="0">
                <a:solidFill>
                  <a:schemeClr val="bg1"/>
                </a:solidFill>
              </a:rPr>
              <a:t>All of this instability has caused the economies of these regions to suffer. </a:t>
            </a:r>
          </a:p>
          <a:p>
            <a:r>
              <a:rPr lang="en-US" dirty="0" smtClean="0">
                <a:solidFill>
                  <a:schemeClr val="bg1"/>
                </a:solidFill>
              </a:rPr>
              <a:t>Many countries are trying to make improvements so that they can join the EU. </a:t>
            </a:r>
          </a:p>
          <a:p>
            <a:r>
              <a:rPr lang="en-US" dirty="0" smtClean="0">
                <a:solidFill>
                  <a:schemeClr val="bg1"/>
                </a:solidFill>
              </a:rPr>
              <a:t>Overall the government of this region has been slow to shift from government control to private businesses. The people that have stayed in this area have a lower standard of living compared to other European countries. </a:t>
            </a:r>
          </a:p>
          <a:p>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blinds(horizontal)">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blinds(horizontal)">
                                      <p:cBhvr>
                                        <p:cTn id="22"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FF0D0D"/>
                </a:solidFill>
              </a:rPr>
              <a:t>Section 2: Eastern Europe Today</a:t>
            </a:r>
            <a:endParaRPr lang="en-US" dirty="0"/>
          </a:p>
        </p:txBody>
      </p:sp>
      <p:sp>
        <p:nvSpPr>
          <p:cNvPr id="6" name="Content Placeholder 5"/>
          <p:cNvSpPr>
            <a:spLocks noGrp="1"/>
          </p:cNvSpPr>
          <p:nvPr>
            <p:ph idx="1"/>
          </p:nvPr>
        </p:nvSpPr>
        <p:spPr/>
        <p:txBody>
          <a:bodyPr/>
          <a:lstStyle/>
          <a:p>
            <a:r>
              <a:rPr lang="en-US" dirty="0" smtClean="0">
                <a:solidFill>
                  <a:schemeClr val="bg1"/>
                </a:solidFill>
              </a:rPr>
              <a:t>There are other countries in the Balkan region besides Yugoslavia. Those countries are: </a:t>
            </a:r>
          </a:p>
          <a:p>
            <a:pPr lvl="1"/>
            <a:r>
              <a:rPr lang="en-US" dirty="0" smtClean="0">
                <a:solidFill>
                  <a:schemeClr val="bg1"/>
                </a:solidFill>
              </a:rPr>
              <a:t>Romania</a:t>
            </a:r>
          </a:p>
          <a:p>
            <a:pPr lvl="1"/>
            <a:r>
              <a:rPr lang="en-US" dirty="0" smtClean="0">
                <a:solidFill>
                  <a:schemeClr val="bg1"/>
                </a:solidFill>
              </a:rPr>
              <a:t>Bulgaria</a:t>
            </a:r>
          </a:p>
          <a:p>
            <a:pPr lvl="1"/>
            <a:r>
              <a:rPr lang="en-US" dirty="0" smtClean="0">
                <a:solidFill>
                  <a:schemeClr val="bg1"/>
                </a:solidFill>
              </a:rPr>
              <a:t>Albania</a:t>
            </a:r>
          </a:p>
          <a:p>
            <a:pPr lvl="1">
              <a:buNone/>
            </a:pPr>
            <a:endParaRPr lang="en-US" dirty="0">
              <a:solidFill>
                <a:schemeClr val="bg1"/>
              </a:solidFill>
            </a:endParaRPr>
          </a:p>
        </p:txBody>
      </p:sp>
      <p:pic>
        <p:nvPicPr>
          <p:cNvPr id="7170" name="Picture 2" descr="http://www.ling.gu.se/projekt/sprakfrageladan/images/europe_map.gif"/>
          <p:cNvPicPr>
            <a:picLocks noChangeAspect="1" noChangeArrowheads="1"/>
          </p:cNvPicPr>
          <p:nvPr/>
        </p:nvPicPr>
        <p:blipFill>
          <a:blip r:embed="rId2" cstate="print"/>
          <a:srcRect/>
          <a:stretch>
            <a:fillRect/>
          </a:stretch>
        </p:blipFill>
        <p:spPr bwMode="auto">
          <a:xfrm>
            <a:off x="2971800" y="2743200"/>
            <a:ext cx="5486400" cy="381000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2: Eastern Europe Today</a:t>
            </a:r>
            <a:endParaRPr lang="en-US" dirty="0"/>
          </a:p>
        </p:txBody>
      </p:sp>
      <p:sp>
        <p:nvSpPr>
          <p:cNvPr id="3" name="Content Placeholder 2"/>
          <p:cNvSpPr>
            <a:spLocks noGrp="1"/>
          </p:cNvSpPr>
          <p:nvPr>
            <p:ph idx="1"/>
          </p:nvPr>
        </p:nvSpPr>
        <p:spPr/>
        <p:txBody>
          <a:bodyPr>
            <a:normAutofit fontScale="92500"/>
          </a:bodyPr>
          <a:lstStyle/>
          <a:p>
            <a:r>
              <a:rPr lang="en-US" dirty="0" smtClean="0">
                <a:solidFill>
                  <a:schemeClr val="bg1"/>
                </a:solidFill>
              </a:rPr>
              <a:t>These three countries were under the Soviet Union’s control. After it collapsed the countries moved to a market economy. </a:t>
            </a:r>
          </a:p>
          <a:p>
            <a:r>
              <a:rPr lang="en-US" dirty="0" smtClean="0">
                <a:solidFill>
                  <a:schemeClr val="bg1"/>
                </a:solidFill>
              </a:rPr>
              <a:t>Political corruption has been a problem for all three countries. </a:t>
            </a:r>
          </a:p>
          <a:p>
            <a:r>
              <a:rPr lang="en-US" dirty="0" smtClean="0">
                <a:solidFill>
                  <a:schemeClr val="bg1"/>
                </a:solidFill>
              </a:rPr>
              <a:t>Romania and Bulgaria have been able to improve their countries and become members of the EU. </a:t>
            </a:r>
          </a:p>
          <a:p>
            <a:r>
              <a:rPr lang="en-US" dirty="0" smtClean="0">
                <a:solidFill>
                  <a:schemeClr val="bg1"/>
                </a:solidFill>
              </a:rPr>
              <a:t>Albania has not been able to join yet but they hope to in the future. </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2: Eastern Europe Today</a:t>
            </a:r>
            <a:endParaRPr lang="en-US" dirty="0"/>
          </a:p>
        </p:txBody>
      </p:sp>
      <p:sp>
        <p:nvSpPr>
          <p:cNvPr id="3" name="Content Placeholder 2"/>
          <p:cNvSpPr>
            <a:spLocks noGrp="1"/>
          </p:cNvSpPr>
          <p:nvPr>
            <p:ph idx="1"/>
          </p:nvPr>
        </p:nvSpPr>
        <p:spPr>
          <a:xfrm>
            <a:off x="457200" y="1600200"/>
            <a:ext cx="8229600" cy="5257800"/>
          </a:xfrm>
        </p:spPr>
        <p:txBody>
          <a:bodyPr/>
          <a:lstStyle/>
          <a:p>
            <a:r>
              <a:rPr lang="en-US" dirty="0" smtClean="0">
                <a:solidFill>
                  <a:schemeClr val="bg1"/>
                </a:solidFill>
              </a:rPr>
              <a:t>Ukraine</a:t>
            </a:r>
          </a:p>
          <a:p>
            <a:r>
              <a:rPr lang="en-US" dirty="0" smtClean="0">
                <a:solidFill>
                  <a:schemeClr val="bg1"/>
                </a:solidFill>
              </a:rPr>
              <a:t>Belarus </a:t>
            </a:r>
          </a:p>
          <a:p>
            <a:r>
              <a:rPr lang="en-US" dirty="0" smtClean="0">
                <a:solidFill>
                  <a:schemeClr val="bg1"/>
                </a:solidFill>
              </a:rPr>
              <a:t>Moldova</a:t>
            </a:r>
          </a:p>
          <a:p>
            <a:endParaRPr lang="en-US" dirty="0" smtClean="0">
              <a:solidFill>
                <a:schemeClr val="bg1"/>
              </a:solidFill>
            </a:endParaRPr>
          </a:p>
          <a:p>
            <a:endParaRPr lang="en-US" dirty="0" smtClean="0">
              <a:solidFill>
                <a:schemeClr val="bg1"/>
              </a:solidFill>
            </a:endParaRPr>
          </a:p>
          <a:p>
            <a:r>
              <a:rPr lang="en-US" dirty="0" smtClean="0">
                <a:solidFill>
                  <a:schemeClr val="bg1"/>
                </a:solidFill>
              </a:rPr>
              <a:t>These countries gained independence from the Soviet Union in 1991. Each has changed in a different way since then. </a:t>
            </a:r>
            <a:endParaRPr lang="en-US" dirty="0">
              <a:solidFill>
                <a:schemeClr val="bg1"/>
              </a:solidFill>
            </a:endParaRPr>
          </a:p>
        </p:txBody>
      </p:sp>
      <p:pic>
        <p:nvPicPr>
          <p:cNvPr id="5122" name="Picture 2" descr="http://usaidmd.u2.com.ua/img/uamap.gif"/>
          <p:cNvPicPr>
            <a:picLocks noChangeAspect="1" noChangeArrowheads="1"/>
          </p:cNvPicPr>
          <p:nvPr/>
        </p:nvPicPr>
        <p:blipFill>
          <a:blip r:embed="rId2" cstate="print"/>
          <a:srcRect/>
          <a:stretch>
            <a:fillRect/>
          </a:stretch>
        </p:blipFill>
        <p:spPr bwMode="auto">
          <a:xfrm>
            <a:off x="3886200" y="1219200"/>
            <a:ext cx="4391025" cy="3295651"/>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2: Eastern Europe Today</a:t>
            </a:r>
            <a:endParaRPr lang="en-US" dirty="0"/>
          </a:p>
        </p:txBody>
      </p:sp>
      <p:sp>
        <p:nvSpPr>
          <p:cNvPr id="3" name="Content Placeholder 2"/>
          <p:cNvSpPr>
            <a:spLocks noGrp="1"/>
          </p:cNvSpPr>
          <p:nvPr>
            <p:ph idx="1"/>
          </p:nvPr>
        </p:nvSpPr>
        <p:spPr>
          <a:xfrm>
            <a:off x="0" y="2332037"/>
            <a:ext cx="8229600" cy="4525963"/>
          </a:xfrm>
        </p:spPr>
        <p:txBody>
          <a:bodyPr/>
          <a:lstStyle/>
          <a:p>
            <a:r>
              <a:rPr lang="en-US" dirty="0" smtClean="0">
                <a:solidFill>
                  <a:schemeClr val="bg1"/>
                </a:solidFill>
              </a:rPr>
              <a:t>Ukraine</a:t>
            </a:r>
          </a:p>
          <a:p>
            <a:pPr lvl="1"/>
            <a:r>
              <a:rPr lang="en-US" dirty="0" smtClean="0">
                <a:solidFill>
                  <a:schemeClr val="bg1"/>
                </a:solidFill>
              </a:rPr>
              <a:t>Democratic Country</a:t>
            </a:r>
          </a:p>
          <a:p>
            <a:pPr lvl="1"/>
            <a:r>
              <a:rPr lang="en-US" dirty="0" smtClean="0">
                <a:solidFill>
                  <a:schemeClr val="bg1"/>
                </a:solidFill>
              </a:rPr>
              <a:t>Freedom of press has increased</a:t>
            </a:r>
          </a:p>
          <a:p>
            <a:pPr lvl="1"/>
            <a:r>
              <a:rPr lang="en-US" dirty="0" smtClean="0">
                <a:solidFill>
                  <a:schemeClr val="bg1"/>
                </a:solidFill>
              </a:rPr>
              <a:t>Corruption within politics is still a problem </a:t>
            </a:r>
          </a:p>
          <a:p>
            <a:pPr lvl="1"/>
            <a:r>
              <a:rPr lang="en-US" dirty="0" smtClean="0">
                <a:solidFill>
                  <a:schemeClr val="bg1"/>
                </a:solidFill>
              </a:rPr>
              <a:t>The economy has not grown rapidly due to corruption and complex business laws. Foreign companies don’t want to get involved. Russia is still the Ukraine's biggest trading partner. </a:t>
            </a:r>
            <a:endParaRPr lang="en-US" dirty="0">
              <a:solidFill>
                <a:schemeClr val="bg1"/>
              </a:solidFill>
            </a:endParaRPr>
          </a:p>
        </p:txBody>
      </p:sp>
      <p:pic>
        <p:nvPicPr>
          <p:cNvPr id="4098" name="Picture 2" descr="http://www.khnmu.com/images/map-of-ukraine.gif"/>
          <p:cNvPicPr>
            <a:picLocks noChangeAspect="1" noChangeArrowheads="1"/>
          </p:cNvPicPr>
          <p:nvPr/>
        </p:nvPicPr>
        <p:blipFill>
          <a:blip r:embed="rId2" cstate="print"/>
          <a:srcRect/>
          <a:stretch>
            <a:fillRect/>
          </a:stretch>
        </p:blipFill>
        <p:spPr bwMode="auto">
          <a:xfrm>
            <a:off x="5562600" y="1524000"/>
            <a:ext cx="3200400" cy="22225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2: Eastern Europe Today</a:t>
            </a:r>
            <a:endParaRPr lang="en-US" dirty="0"/>
          </a:p>
        </p:txBody>
      </p:sp>
      <p:sp>
        <p:nvSpPr>
          <p:cNvPr id="3" name="Content Placeholder 2"/>
          <p:cNvSpPr>
            <a:spLocks noGrp="1"/>
          </p:cNvSpPr>
          <p:nvPr>
            <p:ph idx="1"/>
          </p:nvPr>
        </p:nvSpPr>
        <p:spPr>
          <a:xfrm>
            <a:off x="304800" y="1143000"/>
            <a:ext cx="8229600" cy="3124200"/>
          </a:xfrm>
        </p:spPr>
        <p:txBody>
          <a:bodyPr>
            <a:normAutofit fontScale="92500" lnSpcReduction="20000"/>
          </a:bodyPr>
          <a:lstStyle/>
          <a:p>
            <a:r>
              <a:rPr lang="en-US" dirty="0" smtClean="0">
                <a:solidFill>
                  <a:schemeClr val="bg1"/>
                </a:solidFill>
              </a:rPr>
              <a:t>Under Soviet control the Ukraine had collective farms. These farms shared equipment and land. </a:t>
            </a:r>
          </a:p>
          <a:p>
            <a:r>
              <a:rPr lang="en-US" dirty="0" smtClean="0">
                <a:solidFill>
                  <a:schemeClr val="bg1"/>
                </a:solidFill>
              </a:rPr>
              <a:t>The Ukraine government split up these farms. Now there are many small farms that don’t have the means to be profitable. </a:t>
            </a:r>
          </a:p>
          <a:p>
            <a:r>
              <a:rPr lang="en-US" dirty="0" smtClean="0">
                <a:solidFill>
                  <a:schemeClr val="bg1"/>
                </a:solidFill>
              </a:rPr>
              <a:t>The country has good soil and much potential that it could build upon to improve its country.  </a:t>
            </a:r>
            <a:endParaRPr lang="en-US" dirty="0">
              <a:solidFill>
                <a:schemeClr val="bg1"/>
              </a:solidFill>
            </a:endParaRPr>
          </a:p>
        </p:txBody>
      </p:sp>
      <p:pic>
        <p:nvPicPr>
          <p:cNvPr id="3076" name="Picture 4" descr="http://www.simkovich.org/photogallery/Photos/Mokra/29%20Former%20collective%20farm%20building%20(kolkhoz),%20Mokra,%20Ukraine.jpg"/>
          <p:cNvPicPr>
            <a:picLocks noChangeAspect="1" noChangeArrowheads="1"/>
          </p:cNvPicPr>
          <p:nvPr/>
        </p:nvPicPr>
        <p:blipFill>
          <a:blip r:embed="rId2" cstate="print"/>
          <a:srcRect/>
          <a:stretch>
            <a:fillRect/>
          </a:stretch>
        </p:blipFill>
        <p:spPr bwMode="auto">
          <a:xfrm>
            <a:off x="4572000" y="4267200"/>
            <a:ext cx="3200400" cy="2400301"/>
          </a:xfrm>
          <a:prstGeom prst="rect">
            <a:avLst/>
          </a:prstGeom>
          <a:noFill/>
        </p:spPr>
      </p:pic>
      <p:pic>
        <p:nvPicPr>
          <p:cNvPr id="3074" name="Picture 2" descr="https://encrypted-tbn3.gstatic.com/images?q=tbn:ANd9GcSuvcvBmsfAn5ofK9jmplWqrMj6tbvD7vg4NX_Zy1xL0h1BUQWqQg"/>
          <p:cNvPicPr>
            <a:picLocks noChangeAspect="1" noChangeArrowheads="1"/>
          </p:cNvPicPr>
          <p:nvPr/>
        </p:nvPicPr>
        <p:blipFill>
          <a:blip r:embed="rId3" cstate="print"/>
          <a:srcRect/>
          <a:stretch>
            <a:fillRect/>
          </a:stretch>
        </p:blipFill>
        <p:spPr bwMode="auto">
          <a:xfrm>
            <a:off x="7086600" y="4038600"/>
            <a:ext cx="1866900" cy="1866900"/>
          </a:xfrm>
          <a:prstGeom prst="rect">
            <a:avLst/>
          </a:prstGeom>
          <a:noFill/>
        </p:spPr>
      </p:pic>
      <p:pic>
        <p:nvPicPr>
          <p:cNvPr id="3078" name="Picture 6" descr="http://www.glogster.com/media/5/34/29/24/34292459.jpg"/>
          <p:cNvPicPr>
            <a:picLocks noChangeAspect="1" noChangeArrowheads="1"/>
          </p:cNvPicPr>
          <p:nvPr/>
        </p:nvPicPr>
        <p:blipFill>
          <a:blip r:embed="rId4" cstate="print"/>
          <a:srcRect/>
          <a:stretch>
            <a:fillRect/>
          </a:stretch>
        </p:blipFill>
        <p:spPr bwMode="auto">
          <a:xfrm>
            <a:off x="1676400" y="4876800"/>
            <a:ext cx="2667000" cy="1789854"/>
          </a:xfrm>
          <a:prstGeom prst="rect">
            <a:avLst/>
          </a:prstGeom>
          <a:noFill/>
        </p:spPr>
      </p:pic>
      <p:pic>
        <p:nvPicPr>
          <p:cNvPr id="3080" name="Picture 8" descr="http://medias.photodeck.com/35910320-3e50-11e0-9a82-31bb6ccf3879/001017_xlarge.jpg"/>
          <p:cNvPicPr>
            <a:picLocks noChangeAspect="1" noChangeArrowheads="1"/>
          </p:cNvPicPr>
          <p:nvPr/>
        </p:nvPicPr>
        <p:blipFill>
          <a:blip r:embed="rId5" cstate="print"/>
          <a:srcRect/>
          <a:stretch>
            <a:fillRect/>
          </a:stretch>
        </p:blipFill>
        <p:spPr bwMode="auto">
          <a:xfrm>
            <a:off x="228600" y="4114800"/>
            <a:ext cx="2182269" cy="14287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080"/>
                                        </p:tgtEl>
                                        <p:attrNameLst>
                                          <p:attrName>style.visibility</p:attrName>
                                        </p:attrNameLst>
                                      </p:cBhvr>
                                      <p:to>
                                        <p:strVal val="visible"/>
                                      </p:to>
                                    </p:set>
                                    <p:animEffect transition="in" filter="blinds(horizontal)">
                                      <p:cBhvr>
                                        <p:cTn id="10" dur="500"/>
                                        <p:tgtEl>
                                          <p:spTgt spid="3080"/>
                                        </p:tgtEl>
                                      </p:cBhvr>
                                    </p:animEffect>
                                  </p:childTnLst>
                                </p:cTn>
                              </p:par>
                              <p:par>
                                <p:cTn id="11" presetID="3" presetClass="entr" presetSubtype="10" fill="hold" nodeType="withEffect">
                                  <p:stCondLst>
                                    <p:cond delay="0"/>
                                  </p:stCondLst>
                                  <p:childTnLst>
                                    <p:set>
                                      <p:cBhvr>
                                        <p:cTn id="12" dur="1" fill="hold">
                                          <p:stCondLst>
                                            <p:cond delay="0"/>
                                          </p:stCondLst>
                                        </p:cTn>
                                        <p:tgtEl>
                                          <p:spTgt spid="3078"/>
                                        </p:tgtEl>
                                        <p:attrNameLst>
                                          <p:attrName>style.visibility</p:attrName>
                                        </p:attrNameLst>
                                      </p:cBhvr>
                                      <p:to>
                                        <p:strVal val="visible"/>
                                      </p:to>
                                    </p:set>
                                    <p:animEffect transition="in" filter="blinds(horizontal)">
                                      <p:cBhvr>
                                        <p:cTn id="13" dur="500"/>
                                        <p:tgtEl>
                                          <p:spTgt spid="307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linds(horizontal)">
                                      <p:cBhvr>
                                        <p:cTn id="18" dur="500"/>
                                        <p:tgtEl>
                                          <p:spTgt spid="3">
                                            <p:txEl>
                                              <p:pRg st="1" end="1"/>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076"/>
                                        </p:tgtEl>
                                        <p:attrNameLst>
                                          <p:attrName>style.visibility</p:attrName>
                                        </p:attrNameLst>
                                      </p:cBhvr>
                                      <p:to>
                                        <p:strVal val="visible"/>
                                      </p:to>
                                    </p:set>
                                    <p:animEffect transition="in" filter="blinds(horizontal)">
                                      <p:cBhvr>
                                        <p:cTn id="21" dur="500"/>
                                        <p:tgtEl>
                                          <p:spTgt spid="3076"/>
                                        </p:tgtEl>
                                      </p:cBhvr>
                                    </p:animEffect>
                                  </p:childTnLst>
                                </p:cTn>
                              </p:par>
                              <p:par>
                                <p:cTn id="22" presetID="3" presetClass="entr" presetSubtype="10" fill="hold" nodeType="withEffect">
                                  <p:stCondLst>
                                    <p:cond delay="0"/>
                                  </p:stCondLst>
                                  <p:childTnLst>
                                    <p:set>
                                      <p:cBhvr>
                                        <p:cTn id="23" dur="1" fill="hold">
                                          <p:stCondLst>
                                            <p:cond delay="0"/>
                                          </p:stCondLst>
                                        </p:cTn>
                                        <p:tgtEl>
                                          <p:spTgt spid="3074"/>
                                        </p:tgtEl>
                                        <p:attrNameLst>
                                          <p:attrName>style.visibility</p:attrName>
                                        </p:attrNameLst>
                                      </p:cBhvr>
                                      <p:to>
                                        <p:strVal val="visible"/>
                                      </p:to>
                                    </p:set>
                                    <p:animEffect transition="in" filter="blinds(horizontal)">
                                      <p:cBhvr>
                                        <p:cTn id="24" dur="500"/>
                                        <p:tgtEl>
                                          <p:spTgt spid="3074"/>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blinds(horizontal)">
                                      <p:cBhvr>
                                        <p:cTn id="2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2: Eastern Europe Today</a:t>
            </a:r>
            <a:endParaRPr lang="en-US" dirty="0"/>
          </a:p>
        </p:txBody>
      </p:sp>
      <p:sp>
        <p:nvSpPr>
          <p:cNvPr id="3" name="Content Placeholder 2"/>
          <p:cNvSpPr>
            <a:spLocks noGrp="1"/>
          </p:cNvSpPr>
          <p:nvPr>
            <p:ph idx="1"/>
          </p:nvPr>
        </p:nvSpPr>
        <p:spPr>
          <a:xfrm>
            <a:off x="3581400" y="1219200"/>
            <a:ext cx="5562600" cy="5638800"/>
          </a:xfrm>
        </p:spPr>
        <p:txBody>
          <a:bodyPr>
            <a:normAutofit fontScale="92500" lnSpcReduction="10000"/>
          </a:bodyPr>
          <a:lstStyle/>
          <a:p>
            <a:r>
              <a:rPr lang="en-US" dirty="0" smtClean="0">
                <a:solidFill>
                  <a:schemeClr val="bg1"/>
                </a:solidFill>
              </a:rPr>
              <a:t>Belarus </a:t>
            </a:r>
          </a:p>
          <a:p>
            <a:pPr lvl="1"/>
            <a:r>
              <a:rPr lang="en-US" dirty="0" smtClean="0">
                <a:solidFill>
                  <a:schemeClr val="bg1"/>
                </a:solidFill>
              </a:rPr>
              <a:t>Country has been run by a President and they have a constitution. </a:t>
            </a:r>
          </a:p>
          <a:p>
            <a:pPr lvl="1"/>
            <a:r>
              <a:rPr lang="en-US" dirty="0" smtClean="0">
                <a:solidFill>
                  <a:schemeClr val="bg1"/>
                </a:solidFill>
              </a:rPr>
              <a:t>The reality is though that the government restricts many freedoms such as freedom of press and religion. </a:t>
            </a:r>
          </a:p>
          <a:p>
            <a:pPr lvl="1"/>
            <a:r>
              <a:rPr lang="en-US" dirty="0" smtClean="0">
                <a:solidFill>
                  <a:schemeClr val="bg1"/>
                </a:solidFill>
              </a:rPr>
              <a:t>This country must import many raw materials and energy resources. Their biggest trading partner is Russia. The economy has suffered and about ½ of the people live in poverty. </a:t>
            </a:r>
            <a:endParaRPr lang="en-US" dirty="0">
              <a:solidFill>
                <a:schemeClr val="bg1"/>
              </a:solidFill>
            </a:endParaRPr>
          </a:p>
        </p:txBody>
      </p:sp>
      <p:pic>
        <p:nvPicPr>
          <p:cNvPr id="2050" name="Picture 2" descr="http://www.worldatlas.com/webimage/countrys/europe/byeu.gif"/>
          <p:cNvPicPr>
            <a:picLocks noChangeAspect="1" noChangeArrowheads="1"/>
          </p:cNvPicPr>
          <p:nvPr/>
        </p:nvPicPr>
        <p:blipFill>
          <a:blip r:embed="rId2" cstate="print"/>
          <a:srcRect/>
          <a:stretch>
            <a:fillRect/>
          </a:stretch>
        </p:blipFill>
        <p:spPr bwMode="auto">
          <a:xfrm>
            <a:off x="304800" y="2133600"/>
            <a:ext cx="3048000" cy="33337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2: Eastern Europe Today</a:t>
            </a:r>
            <a:endParaRPr lang="en-US" dirty="0"/>
          </a:p>
        </p:txBody>
      </p:sp>
      <p:sp>
        <p:nvSpPr>
          <p:cNvPr id="3" name="Content Placeholder 2"/>
          <p:cNvSpPr>
            <a:spLocks noGrp="1"/>
          </p:cNvSpPr>
          <p:nvPr>
            <p:ph idx="1"/>
          </p:nvPr>
        </p:nvSpPr>
        <p:spPr>
          <a:xfrm>
            <a:off x="0" y="1295400"/>
            <a:ext cx="5943600" cy="5410200"/>
          </a:xfrm>
        </p:spPr>
        <p:txBody>
          <a:bodyPr>
            <a:normAutofit lnSpcReduction="10000"/>
          </a:bodyPr>
          <a:lstStyle/>
          <a:p>
            <a:r>
              <a:rPr lang="en-US" dirty="0" smtClean="0">
                <a:solidFill>
                  <a:schemeClr val="bg1"/>
                </a:solidFill>
              </a:rPr>
              <a:t>Moldova</a:t>
            </a:r>
          </a:p>
          <a:p>
            <a:pPr lvl="1"/>
            <a:r>
              <a:rPr lang="en-US" dirty="0" smtClean="0">
                <a:solidFill>
                  <a:schemeClr val="bg1"/>
                </a:solidFill>
              </a:rPr>
              <a:t>Small country with ties to Romania and Russia</a:t>
            </a:r>
          </a:p>
          <a:p>
            <a:pPr lvl="1"/>
            <a:r>
              <a:rPr lang="en-US" dirty="0" smtClean="0">
                <a:solidFill>
                  <a:schemeClr val="bg1"/>
                </a:solidFill>
              </a:rPr>
              <a:t>Within the country they struggle with regions trying to secede, illegal  trade, smuggling, and many citizens leaving to find jobs and send back remittances. </a:t>
            </a:r>
          </a:p>
          <a:p>
            <a:pPr lvl="1"/>
            <a:r>
              <a:rPr lang="en-US" dirty="0" smtClean="0">
                <a:solidFill>
                  <a:schemeClr val="bg1"/>
                </a:solidFill>
              </a:rPr>
              <a:t>This is one of the poorest countries in Europe. They face political turmoil, corruption, and economic issues.  </a:t>
            </a:r>
            <a:endParaRPr lang="en-US" dirty="0">
              <a:solidFill>
                <a:schemeClr val="bg1"/>
              </a:solidFill>
            </a:endParaRPr>
          </a:p>
        </p:txBody>
      </p:sp>
      <p:pic>
        <p:nvPicPr>
          <p:cNvPr id="1026" name="Picture 2" descr="http://www.worldatlas.com/webimage/countrys/europe/mdeu.gif"/>
          <p:cNvPicPr>
            <a:picLocks noChangeAspect="1" noChangeArrowheads="1"/>
          </p:cNvPicPr>
          <p:nvPr/>
        </p:nvPicPr>
        <p:blipFill>
          <a:blip r:embed="rId2" cstate="print"/>
          <a:srcRect/>
          <a:stretch>
            <a:fillRect/>
          </a:stretch>
        </p:blipFill>
        <p:spPr bwMode="auto">
          <a:xfrm>
            <a:off x="5943600" y="2133600"/>
            <a:ext cx="3048000" cy="33337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1: Chapter Atlas</a:t>
            </a:r>
            <a:endParaRPr lang="en-US" dirty="0"/>
          </a:p>
        </p:txBody>
      </p:sp>
      <p:sp>
        <p:nvSpPr>
          <p:cNvPr id="3" name="Content Placeholder 2"/>
          <p:cNvSpPr>
            <a:spLocks noGrp="1"/>
          </p:cNvSpPr>
          <p:nvPr>
            <p:ph idx="1"/>
          </p:nvPr>
        </p:nvSpPr>
        <p:spPr>
          <a:xfrm>
            <a:off x="0" y="1219200"/>
            <a:ext cx="5791200" cy="5410200"/>
          </a:xfrm>
        </p:spPr>
        <p:txBody>
          <a:bodyPr>
            <a:normAutofit fontScale="85000" lnSpcReduction="10000"/>
          </a:bodyPr>
          <a:lstStyle/>
          <a:p>
            <a:r>
              <a:rPr lang="en-US" dirty="0" smtClean="0">
                <a:solidFill>
                  <a:schemeClr val="bg1"/>
                </a:solidFill>
              </a:rPr>
              <a:t>Most farms and cities of this region are on the North European Plain. </a:t>
            </a:r>
          </a:p>
          <a:p>
            <a:r>
              <a:rPr lang="en-US" dirty="0" smtClean="0">
                <a:solidFill>
                  <a:schemeClr val="bg1"/>
                </a:solidFill>
              </a:rPr>
              <a:t>The landforms of the Northern Region were created by glaciers during the ice age. The glaciers scraped the ground and picked up rocks and soil. The could dig 2 miles deep into the earth. When the glaciers melted they deposited the rocks and soil making hills and ridges. Also the deep pits that the glaciers had dug became lakes. The Southern Region of Eastern Europe is full of deep valleys and steep mountains. </a:t>
            </a:r>
          </a:p>
        </p:txBody>
      </p:sp>
      <p:pic>
        <p:nvPicPr>
          <p:cNvPr id="25604" name="Picture 4" descr="http://earthobservatory.nasa.gov/Features/SeaLevel/Images/europe.gif"/>
          <p:cNvPicPr>
            <a:picLocks noChangeAspect="1" noChangeArrowheads="1"/>
          </p:cNvPicPr>
          <p:nvPr/>
        </p:nvPicPr>
        <p:blipFill>
          <a:blip r:embed="rId2" cstate="print"/>
          <a:srcRect/>
          <a:stretch>
            <a:fillRect/>
          </a:stretch>
        </p:blipFill>
        <p:spPr bwMode="auto">
          <a:xfrm>
            <a:off x="5410200" y="1752600"/>
            <a:ext cx="3562350" cy="284988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blinds(horizontal)">
                                      <p:cBhvr>
                                        <p:cTn id="7" dur="500"/>
                                        <p:tgtEl>
                                          <p:spTgt spid="25604"/>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1: Chapter Atlas</a:t>
            </a:r>
            <a:endParaRPr lang="en-US" dirty="0"/>
          </a:p>
        </p:txBody>
      </p:sp>
      <p:sp>
        <p:nvSpPr>
          <p:cNvPr id="3" name="Content Placeholder 2"/>
          <p:cNvSpPr>
            <a:spLocks noGrp="1"/>
          </p:cNvSpPr>
          <p:nvPr>
            <p:ph idx="1"/>
          </p:nvPr>
        </p:nvSpPr>
        <p:spPr/>
        <p:txBody>
          <a:bodyPr>
            <a:normAutofit/>
          </a:bodyPr>
          <a:lstStyle/>
          <a:p>
            <a:pPr marL="342900" lvl="1" indent="-342900">
              <a:buFont typeface="Arial" pitchFamily="34" charset="0"/>
              <a:buChar char="•"/>
            </a:pPr>
            <a:r>
              <a:rPr lang="en-US" dirty="0" smtClean="0">
                <a:solidFill>
                  <a:schemeClr val="bg1"/>
                </a:solidFill>
              </a:rPr>
              <a:t>The climate varies primarily between the northern and southern parts of the region. Latitude is the most important factor in determining climate. </a:t>
            </a:r>
          </a:p>
        </p:txBody>
      </p:sp>
      <p:pic>
        <p:nvPicPr>
          <p:cNvPr id="24578" name="Picture 2" descr="http://www.blueplanetbiomes.org/images/climate_map.gif"/>
          <p:cNvPicPr>
            <a:picLocks noChangeAspect="1" noChangeArrowheads="1"/>
          </p:cNvPicPr>
          <p:nvPr/>
        </p:nvPicPr>
        <p:blipFill>
          <a:blip r:embed="rId2" cstate="print"/>
          <a:srcRect/>
          <a:stretch>
            <a:fillRect/>
          </a:stretch>
        </p:blipFill>
        <p:spPr bwMode="auto">
          <a:xfrm>
            <a:off x="1143000" y="3048000"/>
            <a:ext cx="6812580" cy="3429000"/>
          </a:xfrm>
          <a:prstGeom prst="rect">
            <a:avLst/>
          </a:prstGeom>
          <a:solidFill>
            <a:schemeClr val="bg1"/>
          </a:solid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578"/>
                                        </p:tgtEl>
                                        <p:attrNameLst>
                                          <p:attrName>style.visibility</p:attrName>
                                        </p:attrNameLst>
                                      </p:cBhvr>
                                      <p:to>
                                        <p:strVal val="visible"/>
                                      </p:to>
                                    </p:set>
                                    <p:animEffect transition="in" filter="blinds(horizontal)">
                                      <p:cBhvr>
                                        <p:cTn id="12" dur="5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1: Chapter Atlas</a:t>
            </a:r>
            <a:endParaRPr lang="en-US" dirty="0"/>
          </a:p>
        </p:txBody>
      </p:sp>
      <p:sp>
        <p:nvSpPr>
          <p:cNvPr id="3" name="Content Placeholder 2"/>
          <p:cNvSpPr>
            <a:spLocks noGrp="1"/>
          </p:cNvSpPr>
          <p:nvPr>
            <p:ph idx="1"/>
          </p:nvPr>
        </p:nvSpPr>
        <p:spPr>
          <a:xfrm>
            <a:off x="4572000" y="1600200"/>
            <a:ext cx="4343400" cy="5257800"/>
          </a:xfrm>
        </p:spPr>
        <p:txBody>
          <a:bodyPr/>
          <a:lstStyle/>
          <a:p>
            <a:pPr marL="342900" lvl="1" indent="-342900">
              <a:buFont typeface="Arial" pitchFamily="34" charset="0"/>
              <a:buChar char="•"/>
            </a:pPr>
            <a:r>
              <a:rPr lang="en-US" dirty="0" smtClean="0">
                <a:solidFill>
                  <a:schemeClr val="bg1"/>
                </a:solidFill>
              </a:rPr>
              <a:t>The northern part of Eastern Europe has the Continental Cool Summer climate. This means they have cold winters and mild summers. The further north you travel though the harsher the winters will be. </a:t>
            </a:r>
          </a:p>
          <a:p>
            <a:endParaRPr lang="en-US" dirty="0">
              <a:solidFill>
                <a:schemeClr val="bg1"/>
              </a:solidFill>
            </a:endParaRPr>
          </a:p>
        </p:txBody>
      </p:sp>
      <p:pic>
        <p:nvPicPr>
          <p:cNvPr id="4" name="Picture 2" descr="http://img526.imageshack.us/img526/261/europeclimateym3.gif"/>
          <p:cNvPicPr>
            <a:picLocks noChangeAspect="1" noChangeArrowheads="1"/>
          </p:cNvPicPr>
          <p:nvPr/>
        </p:nvPicPr>
        <p:blipFill>
          <a:blip r:embed="rId2" cstate="print"/>
          <a:srcRect/>
          <a:stretch>
            <a:fillRect/>
          </a:stretch>
        </p:blipFill>
        <p:spPr bwMode="auto">
          <a:xfrm>
            <a:off x="304800" y="1752600"/>
            <a:ext cx="4171950" cy="41719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1: Chapter Atlas</a:t>
            </a:r>
            <a:endParaRPr lang="en-US" dirty="0"/>
          </a:p>
        </p:txBody>
      </p:sp>
      <p:sp>
        <p:nvSpPr>
          <p:cNvPr id="3" name="Content Placeholder 2"/>
          <p:cNvSpPr>
            <a:spLocks noGrp="1"/>
          </p:cNvSpPr>
          <p:nvPr>
            <p:ph idx="1"/>
          </p:nvPr>
        </p:nvSpPr>
        <p:spPr>
          <a:xfrm>
            <a:off x="4495800" y="1600200"/>
            <a:ext cx="4343400" cy="5029200"/>
          </a:xfrm>
        </p:spPr>
        <p:txBody>
          <a:bodyPr>
            <a:normAutofit lnSpcReduction="10000"/>
          </a:bodyPr>
          <a:lstStyle/>
          <a:p>
            <a:pPr marL="342900" lvl="1" indent="-342900">
              <a:buFont typeface="Arial" pitchFamily="34" charset="0"/>
              <a:buChar char="•"/>
            </a:pPr>
            <a:r>
              <a:rPr lang="en-US" dirty="0" smtClean="0">
                <a:solidFill>
                  <a:schemeClr val="bg1"/>
                </a:solidFill>
              </a:rPr>
              <a:t>The southern part of Eastern Europe has Mediterranean climates and Subtropical climates. This means that they have hot, dry summers and wet, rainy winters. Also, during dry months in the southern climates the snow from the mountains will melt and flow down the mountains. </a:t>
            </a:r>
          </a:p>
          <a:p>
            <a:pPr marL="342900" lvl="1" indent="-342900">
              <a:buFont typeface="Arial" pitchFamily="34" charset="0"/>
              <a:buChar char="•"/>
            </a:pPr>
            <a:endParaRPr lang="en-US" dirty="0" smtClean="0">
              <a:solidFill>
                <a:schemeClr val="bg1"/>
              </a:solidFill>
            </a:endParaRPr>
          </a:p>
          <a:p>
            <a:endParaRPr lang="en-US" dirty="0"/>
          </a:p>
        </p:txBody>
      </p:sp>
      <p:pic>
        <p:nvPicPr>
          <p:cNvPr id="22530" name="Picture 2" descr="http://img526.imageshack.us/img526/261/europeclimateym3.gif"/>
          <p:cNvPicPr>
            <a:picLocks noChangeAspect="1" noChangeArrowheads="1"/>
          </p:cNvPicPr>
          <p:nvPr/>
        </p:nvPicPr>
        <p:blipFill>
          <a:blip r:embed="rId2" cstate="print"/>
          <a:srcRect/>
          <a:stretch>
            <a:fillRect/>
          </a:stretch>
        </p:blipFill>
        <p:spPr bwMode="auto">
          <a:xfrm>
            <a:off x="304800" y="1752600"/>
            <a:ext cx="4171950" cy="41719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D0D"/>
                </a:solidFill>
              </a:rPr>
              <a:t>Section 1: Chapter Atlas</a:t>
            </a:r>
            <a:endParaRPr lang="en-US" dirty="0"/>
          </a:p>
        </p:txBody>
      </p:sp>
      <p:sp>
        <p:nvSpPr>
          <p:cNvPr id="3" name="Content Placeholder 2"/>
          <p:cNvSpPr>
            <a:spLocks noGrp="1"/>
          </p:cNvSpPr>
          <p:nvPr>
            <p:ph idx="1"/>
          </p:nvPr>
        </p:nvSpPr>
        <p:spPr>
          <a:xfrm>
            <a:off x="0" y="1143000"/>
            <a:ext cx="5029200" cy="5410200"/>
          </a:xfrm>
        </p:spPr>
        <p:txBody>
          <a:bodyPr>
            <a:normAutofit lnSpcReduction="10000"/>
          </a:bodyPr>
          <a:lstStyle/>
          <a:p>
            <a:r>
              <a:rPr lang="en-US" dirty="0" smtClean="0">
                <a:solidFill>
                  <a:schemeClr val="bg1"/>
                </a:solidFill>
              </a:rPr>
              <a:t>Hills and Mountains affect the precipitation in Eastern Europe. </a:t>
            </a:r>
          </a:p>
          <a:p>
            <a:r>
              <a:rPr lang="en-US" dirty="0" smtClean="0">
                <a:solidFill>
                  <a:schemeClr val="bg1"/>
                </a:solidFill>
              </a:rPr>
              <a:t>Warm air can hold more moisture. So when the air moves higher over the mountains it cools and releases the moisture in the form of precipitation.  This is where we get the term rain shadow from. </a:t>
            </a:r>
          </a:p>
        </p:txBody>
      </p:sp>
      <p:pic>
        <p:nvPicPr>
          <p:cNvPr id="21506" name="Picture 2" descr="http://3.bp.blogspot.com/-JmBBBl9Ennk/TVWU6CP2auI/AAAAAAAAAA0/VJYilL7qVDI/s1600/rainshad.jpg"/>
          <p:cNvPicPr>
            <a:picLocks noChangeAspect="1" noChangeArrowheads="1"/>
          </p:cNvPicPr>
          <p:nvPr/>
        </p:nvPicPr>
        <p:blipFill>
          <a:blip r:embed="rId2" cstate="print"/>
          <a:srcRect/>
          <a:stretch>
            <a:fillRect/>
          </a:stretch>
        </p:blipFill>
        <p:spPr bwMode="auto">
          <a:xfrm>
            <a:off x="5029200" y="1524000"/>
            <a:ext cx="3838575" cy="45496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506"/>
                                        </p:tgtEl>
                                        <p:attrNameLst>
                                          <p:attrName>style.visibility</p:attrName>
                                        </p:attrNameLst>
                                      </p:cBhvr>
                                      <p:to>
                                        <p:strVal val="visible"/>
                                      </p:to>
                                    </p:set>
                                    <p:animEffect transition="in" filter="blinds(horizontal)">
                                      <p:cBhvr>
                                        <p:cTn id="17" dur="5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58000" cy="1143000"/>
          </a:xfrm>
        </p:spPr>
        <p:txBody>
          <a:bodyPr/>
          <a:lstStyle/>
          <a:p>
            <a:r>
              <a:rPr lang="en-US" dirty="0" smtClean="0">
                <a:solidFill>
                  <a:srgbClr val="FF0D0D"/>
                </a:solidFill>
              </a:rPr>
              <a:t>Section 1: Chapter Atlas</a:t>
            </a:r>
            <a:endParaRPr lang="en-US" dirty="0"/>
          </a:p>
        </p:txBody>
      </p:sp>
      <p:sp>
        <p:nvSpPr>
          <p:cNvPr id="3" name="Content Placeholder 2"/>
          <p:cNvSpPr>
            <a:spLocks noGrp="1"/>
          </p:cNvSpPr>
          <p:nvPr>
            <p:ph idx="1"/>
          </p:nvPr>
        </p:nvSpPr>
        <p:spPr>
          <a:xfrm>
            <a:off x="0" y="1600200"/>
            <a:ext cx="7010400" cy="5029200"/>
          </a:xfrm>
        </p:spPr>
        <p:txBody>
          <a:bodyPr>
            <a:normAutofit fontScale="92500" lnSpcReduction="10000"/>
          </a:bodyPr>
          <a:lstStyle/>
          <a:p>
            <a:r>
              <a:rPr lang="en-US" dirty="0" smtClean="0">
                <a:solidFill>
                  <a:schemeClr val="bg1"/>
                </a:solidFill>
              </a:rPr>
              <a:t>Agriculture of Eastern Europe:</a:t>
            </a:r>
          </a:p>
          <a:p>
            <a:pPr lvl="1"/>
            <a:r>
              <a:rPr lang="en-US" dirty="0" smtClean="0">
                <a:solidFill>
                  <a:schemeClr val="bg1"/>
                </a:solidFill>
              </a:rPr>
              <a:t>North European Plain has a shorter growing season than the southern area of this region. </a:t>
            </a:r>
          </a:p>
          <a:p>
            <a:pPr lvl="1"/>
            <a:r>
              <a:rPr lang="en-US" dirty="0" smtClean="0">
                <a:solidFill>
                  <a:schemeClr val="bg1"/>
                </a:solidFill>
              </a:rPr>
              <a:t>Mechanized Farming is easy on the flat plains. </a:t>
            </a:r>
          </a:p>
          <a:p>
            <a:pPr lvl="1"/>
            <a:r>
              <a:rPr lang="en-US" dirty="0" smtClean="0">
                <a:solidFill>
                  <a:schemeClr val="bg1"/>
                </a:solidFill>
              </a:rPr>
              <a:t>Wheat and Rye are the common crops. They grow well in the cool region and can be harvested with machines. </a:t>
            </a:r>
          </a:p>
          <a:p>
            <a:pPr lvl="1"/>
            <a:r>
              <a:rPr lang="en-US" dirty="0" smtClean="0">
                <a:solidFill>
                  <a:schemeClr val="bg1"/>
                </a:solidFill>
              </a:rPr>
              <a:t>In the southern region it is mountainous so machines can not be used. Crops like citrus fruits, olives, and grapes grow well in this warm climate. </a:t>
            </a:r>
            <a:endParaRPr lang="en-US" dirty="0">
              <a:solidFill>
                <a:schemeClr val="bg1"/>
              </a:solidFill>
            </a:endParaRPr>
          </a:p>
        </p:txBody>
      </p:sp>
      <p:pic>
        <p:nvPicPr>
          <p:cNvPr id="20482" name="Picture 2" descr="https://encrypted-tbn2.gstatic.com/images?q=tbn:ANd9GcTrtBNayyTF23F-CKnOMlkVa0j-Qzrb6gNho_mukLPM4HLaiqgP"/>
          <p:cNvPicPr>
            <a:picLocks noChangeAspect="1" noChangeArrowheads="1"/>
          </p:cNvPicPr>
          <p:nvPr/>
        </p:nvPicPr>
        <p:blipFill>
          <a:blip r:embed="rId2" cstate="print"/>
          <a:srcRect/>
          <a:stretch>
            <a:fillRect/>
          </a:stretch>
        </p:blipFill>
        <p:spPr bwMode="auto">
          <a:xfrm>
            <a:off x="7315200" y="381000"/>
            <a:ext cx="1524000" cy="1600549"/>
          </a:xfrm>
          <a:prstGeom prst="rect">
            <a:avLst/>
          </a:prstGeom>
          <a:noFill/>
        </p:spPr>
      </p:pic>
      <p:pic>
        <p:nvPicPr>
          <p:cNvPr id="20484" name="Picture 4" descr="http://img.ehowcdn.com/article-new/ehow/images/a05/1l/g4/fertilizing-olive-trees-800x800.jpg"/>
          <p:cNvPicPr>
            <a:picLocks noChangeAspect="1" noChangeArrowheads="1"/>
          </p:cNvPicPr>
          <p:nvPr/>
        </p:nvPicPr>
        <p:blipFill>
          <a:blip r:embed="rId3" cstate="print"/>
          <a:srcRect/>
          <a:stretch>
            <a:fillRect/>
          </a:stretch>
        </p:blipFill>
        <p:spPr bwMode="auto">
          <a:xfrm>
            <a:off x="6934200" y="5181600"/>
            <a:ext cx="1981200" cy="1485900"/>
          </a:xfrm>
          <a:prstGeom prst="rect">
            <a:avLst/>
          </a:prstGeom>
          <a:noFill/>
        </p:spPr>
      </p:pic>
      <p:pic>
        <p:nvPicPr>
          <p:cNvPr id="20486" name="Picture 6" descr="http://image1.masterfile.com/em_w/05/36/23/400-05362327w.jpg"/>
          <p:cNvPicPr>
            <a:picLocks noChangeAspect="1" noChangeArrowheads="1"/>
          </p:cNvPicPr>
          <p:nvPr/>
        </p:nvPicPr>
        <p:blipFill>
          <a:blip r:embed="rId4" cstate="print"/>
          <a:srcRect/>
          <a:stretch>
            <a:fillRect/>
          </a:stretch>
        </p:blipFill>
        <p:spPr bwMode="auto">
          <a:xfrm rot="714415">
            <a:off x="6865993" y="3635726"/>
            <a:ext cx="2153347" cy="1432955"/>
          </a:xfrm>
          <a:prstGeom prst="rect">
            <a:avLst/>
          </a:prstGeom>
          <a:noFill/>
        </p:spPr>
      </p:pic>
      <p:pic>
        <p:nvPicPr>
          <p:cNvPr id="20488" name="Picture 8" descr="https://encrypted-tbn3.gstatic.com/images?q=tbn:ANd9GcQCorC01MvLB-s58jcNqRG-xZqEvmn-T33UN1TyEdH_-l00QZU-eg"/>
          <p:cNvPicPr>
            <a:picLocks noChangeAspect="1" noChangeArrowheads="1"/>
          </p:cNvPicPr>
          <p:nvPr/>
        </p:nvPicPr>
        <p:blipFill>
          <a:blip r:embed="rId5" cstate="print"/>
          <a:srcRect/>
          <a:stretch>
            <a:fillRect/>
          </a:stretch>
        </p:blipFill>
        <p:spPr bwMode="auto">
          <a:xfrm rot="20743727">
            <a:off x="7120024" y="2079430"/>
            <a:ext cx="1756649" cy="136398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432</TotalTime>
  <Words>2051</Words>
  <Application>Microsoft Office PowerPoint</Application>
  <PresentationFormat>On-screen Show (4:3)</PresentationFormat>
  <Paragraphs>168</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Eastern Europe</vt:lpstr>
      <vt:lpstr>Vocabulary</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lpstr>Section 2: Eastern Europe Today</vt:lpstr>
    </vt:vector>
  </TitlesOfParts>
  <Company>McGuffey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Eastern Europe</dc:title>
  <dc:creator>litmanc</dc:creator>
  <cp:lastModifiedBy>wolfa</cp:lastModifiedBy>
  <cp:revision>40</cp:revision>
  <dcterms:created xsi:type="dcterms:W3CDTF">2012-11-03T12:47:58Z</dcterms:created>
  <dcterms:modified xsi:type="dcterms:W3CDTF">2013-11-04T20:53:01Z</dcterms:modified>
</cp:coreProperties>
</file>